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7" r:id="rId2"/>
    <p:sldId id="256" r:id="rId3"/>
    <p:sldId id="257" r:id="rId4"/>
    <p:sldId id="258" r:id="rId5"/>
    <p:sldId id="259" r:id="rId6"/>
    <p:sldId id="260" r:id="rId7"/>
    <p:sldId id="265" r:id="rId8"/>
    <p:sldId id="261" r:id="rId9"/>
    <p:sldId id="262" r:id="rId10"/>
    <p:sldId id="263" r:id="rId11"/>
    <p:sldId id="264" r:id="rId12"/>
    <p:sldId id="274" r:id="rId13"/>
    <p:sldId id="275" r:id="rId14"/>
    <p:sldId id="276" r:id="rId15"/>
    <p:sldId id="266" r:id="rId16"/>
    <p:sldId id="273" r:id="rId17"/>
    <p:sldId id="267" r:id="rId18"/>
    <p:sldId id="268" r:id="rId19"/>
    <p:sldId id="271" r:id="rId20"/>
    <p:sldId id="269" r:id="rId21"/>
    <p:sldId id="270"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9" d="100"/>
          <a:sy n="19" d="100"/>
        </p:scale>
        <p:origin x="304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7CDD5-0B03-40D3-B8A2-6E7A74416BDD}" type="datetimeFigureOut">
              <a:rPr lang="en-GB" smtClean="0"/>
              <a:t>09/04/2020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B69D2-5DD6-4496-8F9A-9B53ED1C7A6D}" type="slidenum">
              <a:rPr lang="en-GB" smtClean="0"/>
              <a:t>‹#›</a:t>
            </a:fld>
            <a:endParaRPr lang="en-GB"/>
          </a:p>
        </p:txBody>
      </p:sp>
    </p:spTree>
    <p:extLst>
      <p:ext uri="{BB962C8B-B14F-4D97-AF65-F5344CB8AC3E}">
        <p14:creationId xmlns:p14="http://schemas.microsoft.com/office/powerpoint/2010/main" val="118395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can be kept by the teacher as a good way to see what students are interested in. Can inform curriculum moving forward, especially for CEIAG.</a:t>
            </a:r>
          </a:p>
        </p:txBody>
      </p:sp>
      <p:sp>
        <p:nvSpPr>
          <p:cNvPr id="4" name="Slide Number Placeholder 3"/>
          <p:cNvSpPr>
            <a:spLocks noGrp="1"/>
          </p:cNvSpPr>
          <p:nvPr>
            <p:ph type="sldNum" sz="quarter" idx="5"/>
          </p:nvPr>
        </p:nvSpPr>
        <p:spPr/>
        <p:txBody>
          <a:bodyPr/>
          <a:lstStyle/>
          <a:p>
            <a:fld id="{926B69D2-5DD6-4496-8F9A-9B53ED1C7A6D}" type="slidenum">
              <a:rPr lang="en-GB" smtClean="0"/>
              <a:t>9</a:t>
            </a:fld>
            <a:endParaRPr lang="en-GB"/>
          </a:p>
        </p:txBody>
      </p:sp>
    </p:spTree>
    <p:extLst>
      <p:ext uri="{BB962C8B-B14F-4D97-AF65-F5344CB8AC3E}">
        <p14:creationId xmlns:p14="http://schemas.microsoft.com/office/powerpoint/2010/main" val="1611953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Physically show students online apps they could be encouraged to use</a:t>
            </a:r>
          </a:p>
        </p:txBody>
      </p:sp>
      <p:sp>
        <p:nvSpPr>
          <p:cNvPr id="4" name="Slide Number Placeholder 3"/>
          <p:cNvSpPr>
            <a:spLocks noGrp="1"/>
          </p:cNvSpPr>
          <p:nvPr>
            <p:ph type="sldNum" sz="quarter" idx="5"/>
          </p:nvPr>
        </p:nvSpPr>
        <p:spPr/>
        <p:txBody>
          <a:bodyPr/>
          <a:lstStyle/>
          <a:p>
            <a:fld id="{926B69D2-5DD6-4496-8F9A-9B53ED1C7A6D}" type="slidenum">
              <a:rPr lang="en-GB" smtClean="0"/>
              <a:t>13</a:t>
            </a:fld>
            <a:endParaRPr lang="en-GB"/>
          </a:p>
        </p:txBody>
      </p:sp>
    </p:spTree>
    <p:extLst>
      <p:ext uri="{BB962C8B-B14F-4D97-AF65-F5344CB8AC3E}">
        <p14:creationId xmlns:p14="http://schemas.microsoft.com/office/powerpoint/2010/main" val="45885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Physically show students accounts on twitter and Instagram they could follow to learn more about citizenship </a:t>
            </a:r>
          </a:p>
        </p:txBody>
      </p:sp>
      <p:sp>
        <p:nvSpPr>
          <p:cNvPr id="4" name="Slide Number Placeholder 3"/>
          <p:cNvSpPr>
            <a:spLocks noGrp="1"/>
          </p:cNvSpPr>
          <p:nvPr>
            <p:ph type="sldNum" sz="quarter" idx="5"/>
          </p:nvPr>
        </p:nvSpPr>
        <p:spPr/>
        <p:txBody>
          <a:bodyPr/>
          <a:lstStyle/>
          <a:p>
            <a:fld id="{926B69D2-5DD6-4496-8F9A-9B53ED1C7A6D}" type="slidenum">
              <a:rPr lang="en-GB" smtClean="0"/>
              <a:t>14</a:t>
            </a:fld>
            <a:endParaRPr lang="en-GB"/>
          </a:p>
        </p:txBody>
      </p:sp>
    </p:spTree>
    <p:extLst>
      <p:ext uri="{BB962C8B-B14F-4D97-AF65-F5344CB8AC3E}">
        <p14:creationId xmlns:p14="http://schemas.microsoft.com/office/powerpoint/2010/main" val="285004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935-E8CE-4072-9876-67FB2B89D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C346CF-90BB-427B-B98E-90A6F71D1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D450835-141B-436C-8F88-452BB46A557F}"/>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5" name="Footer Placeholder 4">
            <a:extLst>
              <a:ext uri="{FF2B5EF4-FFF2-40B4-BE49-F238E27FC236}">
                <a16:creationId xmlns:a16="http://schemas.microsoft.com/office/drawing/2014/main" id="{B3A55D3D-1A56-433B-A9A2-3F96B45937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4842EC-B6AB-4DE8-A5CC-E1B30D419EAC}"/>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242076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D608-FCA0-409C-A0AB-80DFE4E5C8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98FBCD-5B93-4B84-A6CA-51ED999F1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D3B6B4-87AD-42D6-93FD-59E5A6039E71}"/>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5" name="Footer Placeholder 4">
            <a:extLst>
              <a:ext uri="{FF2B5EF4-FFF2-40B4-BE49-F238E27FC236}">
                <a16:creationId xmlns:a16="http://schemas.microsoft.com/office/drawing/2014/main" id="{2D987C52-F3BB-4823-9167-0611D2483B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CB41C-637E-4186-9BF6-277D88A14CC0}"/>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1224694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E53E9-3512-44AB-83C8-E08A716997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824967-6854-42BE-B60B-12EF07231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946505-2A71-4526-B07A-4B1D9428ED6E}"/>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5" name="Footer Placeholder 4">
            <a:extLst>
              <a:ext uri="{FF2B5EF4-FFF2-40B4-BE49-F238E27FC236}">
                <a16:creationId xmlns:a16="http://schemas.microsoft.com/office/drawing/2014/main" id="{2383B0B5-BDD9-449B-B600-B12BE54DC9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0EAE5-B20F-471C-B8D9-505EA8A55176}"/>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274766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18BA-6D29-46BA-9899-B65FEB75CB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6B11D9-54A9-459F-B69A-0DE0DEF32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E6F254-89CE-4F47-8729-54E3E79FCE66}"/>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5" name="Footer Placeholder 4">
            <a:extLst>
              <a:ext uri="{FF2B5EF4-FFF2-40B4-BE49-F238E27FC236}">
                <a16:creationId xmlns:a16="http://schemas.microsoft.com/office/drawing/2014/main" id="{E81E5B7E-D149-4A02-A695-4598CE8451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875033-F87E-4D01-8C0A-E14D2CF57B48}"/>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159908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1714-6399-4C6C-BBDF-20E988024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5B3F08-C40C-4A4B-B6B3-834B2CAC09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4F907A-CBF0-4F1B-BA8B-57F1654781DC}"/>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5" name="Footer Placeholder 4">
            <a:extLst>
              <a:ext uri="{FF2B5EF4-FFF2-40B4-BE49-F238E27FC236}">
                <a16:creationId xmlns:a16="http://schemas.microsoft.com/office/drawing/2014/main" id="{0A04C03D-ED3E-47CB-9977-ACC310072F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C0A701-C992-4217-8834-7CFB784AA780}"/>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222442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0A0D-C92A-4E82-9EED-B66E4777D4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DFAC53-7590-4236-A985-091EB8BA7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D1CFC1-3FC7-4F0F-B105-42E03C0AE3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7636AC-BB54-4F1B-B2F5-E4A9C301C702}"/>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6" name="Footer Placeholder 5">
            <a:extLst>
              <a:ext uri="{FF2B5EF4-FFF2-40B4-BE49-F238E27FC236}">
                <a16:creationId xmlns:a16="http://schemas.microsoft.com/office/drawing/2014/main" id="{4B625E52-DBF7-4972-A102-FFED7116CE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2BD000-5685-4729-809A-B5EDE3F4A4C0}"/>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181522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6250-17BB-488A-BEF0-4BCA9C8D16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86A61E-6CA4-4497-A48F-E3F91916C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8FED95-B4D3-4E0F-881F-BBA4F466D3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38D597-8FBE-4E91-8ACD-A067981DB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F74FD-8768-4A74-8918-634F119A71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0F09630-079A-4D35-A955-E84773E196D6}"/>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8" name="Footer Placeholder 7">
            <a:extLst>
              <a:ext uri="{FF2B5EF4-FFF2-40B4-BE49-F238E27FC236}">
                <a16:creationId xmlns:a16="http://schemas.microsoft.com/office/drawing/2014/main" id="{A69678CB-03D3-4BB7-AB9E-4BBFE9A03C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7B446B5-42B8-4CF6-99B3-F9FAD3AECEBB}"/>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161673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D6E0-9C2B-4E03-894D-B64D51B8D7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6DECF4-F729-47E2-AF03-8C61AAF9B492}"/>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4" name="Footer Placeholder 3">
            <a:extLst>
              <a:ext uri="{FF2B5EF4-FFF2-40B4-BE49-F238E27FC236}">
                <a16:creationId xmlns:a16="http://schemas.microsoft.com/office/drawing/2014/main" id="{940258E9-8474-4844-AA87-2F448D0670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783701-466D-42F1-A150-6D033F25B397}"/>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1434915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FE5E0-6D87-426F-B559-19C3E461AB81}"/>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3" name="Footer Placeholder 2">
            <a:extLst>
              <a:ext uri="{FF2B5EF4-FFF2-40B4-BE49-F238E27FC236}">
                <a16:creationId xmlns:a16="http://schemas.microsoft.com/office/drawing/2014/main" id="{F3B0751A-1A69-4CD4-867E-142B5EDEC7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F66233-AF65-4A66-8047-F8767EE868C5}"/>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172963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666A-5FFB-465A-9098-12711A219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3593F9-D0AE-413D-9009-69BC77357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E7519EC-8363-4869-BCD6-1DEDD0341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5DFBD-F160-434C-9FC7-EEAA0560C533}"/>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6" name="Footer Placeholder 5">
            <a:extLst>
              <a:ext uri="{FF2B5EF4-FFF2-40B4-BE49-F238E27FC236}">
                <a16:creationId xmlns:a16="http://schemas.microsoft.com/office/drawing/2014/main" id="{1902FB32-DB46-498E-89D1-CCB54B12C5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16F19D-2CA5-43FF-ACE6-A6C241847F39}"/>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2226283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3E87-5CC0-4B60-A9B6-F19D2DA84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E5EEFF-6998-4542-887B-F6D538C9A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BA5D50-B2DB-4CAD-805F-1A9C3CBAF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EB69F-34F7-4CCC-8B38-E2A78FA01F8D}"/>
              </a:ext>
            </a:extLst>
          </p:cNvPr>
          <p:cNvSpPr>
            <a:spLocks noGrp="1"/>
          </p:cNvSpPr>
          <p:nvPr>
            <p:ph type="dt" sz="half" idx="10"/>
          </p:nvPr>
        </p:nvSpPr>
        <p:spPr/>
        <p:txBody>
          <a:bodyPr/>
          <a:lstStyle/>
          <a:p>
            <a:fld id="{9BFF22D6-209A-493A-BB7A-B7875A219BCE}" type="datetimeFigureOut">
              <a:rPr lang="en-GB" smtClean="0"/>
              <a:t>09/04/2020</a:t>
            </a:fld>
            <a:endParaRPr lang="en-GB"/>
          </a:p>
        </p:txBody>
      </p:sp>
      <p:sp>
        <p:nvSpPr>
          <p:cNvPr id="6" name="Footer Placeholder 5">
            <a:extLst>
              <a:ext uri="{FF2B5EF4-FFF2-40B4-BE49-F238E27FC236}">
                <a16:creationId xmlns:a16="http://schemas.microsoft.com/office/drawing/2014/main" id="{CD82AB4B-0C9C-4927-B13F-6049D0FBE5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110FA0-D901-4590-9578-3876FA49748A}"/>
              </a:ext>
            </a:extLst>
          </p:cNvPr>
          <p:cNvSpPr>
            <a:spLocks noGrp="1"/>
          </p:cNvSpPr>
          <p:nvPr>
            <p:ph type="sldNum" sz="quarter" idx="12"/>
          </p:nvPr>
        </p:nvSpPr>
        <p:spPr/>
        <p:txBody>
          <a:bodyPr/>
          <a:lstStyle/>
          <a:p>
            <a:fld id="{5F8A3C3E-D13E-4733-8691-F47FE37F0F12}" type="slidenum">
              <a:rPr lang="en-GB" smtClean="0"/>
              <a:t>‹#›</a:t>
            </a:fld>
            <a:endParaRPr lang="en-GB"/>
          </a:p>
        </p:txBody>
      </p:sp>
    </p:spTree>
    <p:extLst>
      <p:ext uri="{BB962C8B-B14F-4D97-AF65-F5344CB8AC3E}">
        <p14:creationId xmlns:p14="http://schemas.microsoft.com/office/powerpoint/2010/main" val="619214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87F9F-3160-4124-8780-5451256B06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34D0A8-BCE6-4B37-9505-F8108D8FD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61CFF2-7456-4065-9442-1C9153358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F22D6-209A-493A-BB7A-B7875A219BCE}" type="datetimeFigureOut">
              <a:rPr lang="en-GB" smtClean="0"/>
              <a:t>09/04/2020</a:t>
            </a:fld>
            <a:endParaRPr lang="en-GB"/>
          </a:p>
        </p:txBody>
      </p:sp>
      <p:sp>
        <p:nvSpPr>
          <p:cNvPr id="5" name="Footer Placeholder 4">
            <a:extLst>
              <a:ext uri="{FF2B5EF4-FFF2-40B4-BE49-F238E27FC236}">
                <a16:creationId xmlns:a16="http://schemas.microsoft.com/office/drawing/2014/main" id="{A600EBF0-9563-416D-A40C-20951321A1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1CA9C0-3A33-4877-B770-522C9057A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A3C3E-D13E-4733-8691-F47FE37F0F12}" type="slidenum">
              <a:rPr lang="en-GB" smtClean="0"/>
              <a:t>‹#›</a:t>
            </a:fld>
            <a:endParaRPr lang="en-GB"/>
          </a:p>
        </p:txBody>
      </p:sp>
    </p:spTree>
    <p:extLst>
      <p:ext uri="{BB962C8B-B14F-4D97-AF65-F5344CB8AC3E}">
        <p14:creationId xmlns:p14="http://schemas.microsoft.com/office/powerpoint/2010/main" val="7774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tm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tmp"/><Relationship Id="rId11" Type="http://schemas.openxmlformats.org/officeDocument/2006/relationships/image" Target="../media/image27.tmp"/><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FE1BD-7D52-4000-B691-3EFAFDEAD1D0}"/>
              </a:ext>
            </a:extLst>
          </p:cNvPr>
          <p:cNvPicPr>
            <a:picLocks noChangeAspect="1"/>
          </p:cNvPicPr>
          <p:nvPr/>
        </p:nvPicPr>
        <p:blipFill>
          <a:blip r:embed="rId2"/>
          <a:stretch>
            <a:fillRect/>
          </a:stretch>
        </p:blipFill>
        <p:spPr>
          <a:xfrm>
            <a:off x="938397" y="0"/>
            <a:ext cx="10315206" cy="6858000"/>
          </a:xfrm>
          <a:prstGeom prst="rect">
            <a:avLst/>
          </a:prstGeom>
        </p:spPr>
      </p:pic>
      <p:sp>
        <p:nvSpPr>
          <p:cNvPr id="2" name="Title 1">
            <a:extLst>
              <a:ext uri="{FF2B5EF4-FFF2-40B4-BE49-F238E27FC236}">
                <a16:creationId xmlns:a16="http://schemas.microsoft.com/office/drawing/2014/main" id="{80C8FB08-060A-43E1-BBDC-44BA9FF75693}"/>
              </a:ext>
            </a:extLst>
          </p:cNvPr>
          <p:cNvSpPr>
            <a:spLocks noGrp="1"/>
          </p:cNvSpPr>
          <p:nvPr>
            <p:ph type="title"/>
          </p:nvPr>
        </p:nvSpPr>
        <p:spPr>
          <a:xfrm>
            <a:off x="4697505" y="2603996"/>
            <a:ext cx="5889812" cy="1325563"/>
          </a:xfrm>
        </p:spPr>
        <p:txBody>
          <a:bodyPr>
            <a:noAutofit/>
          </a:bodyPr>
          <a:lstStyle/>
          <a:p>
            <a:pPr algn="ctr"/>
            <a:r>
              <a:rPr lang="en-GB" sz="6000" b="1" dirty="0"/>
              <a:t>Introduction to </a:t>
            </a:r>
            <a:br>
              <a:rPr lang="en-GB" sz="6000" b="1" dirty="0"/>
            </a:br>
            <a:r>
              <a:rPr lang="en-GB" sz="6000" b="1" dirty="0"/>
              <a:t>GCSE Citizenship</a:t>
            </a:r>
          </a:p>
        </p:txBody>
      </p:sp>
    </p:spTree>
    <p:extLst>
      <p:ext uri="{BB962C8B-B14F-4D97-AF65-F5344CB8AC3E}">
        <p14:creationId xmlns:p14="http://schemas.microsoft.com/office/powerpoint/2010/main" val="424895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51079-8141-4F8D-B273-795A82069EB6}"/>
              </a:ext>
            </a:extLst>
          </p:cNvPr>
          <p:cNvPicPr>
            <a:picLocks noChangeAspect="1"/>
          </p:cNvPicPr>
          <p:nvPr/>
        </p:nvPicPr>
        <p:blipFill>
          <a:blip r:embed="rId2"/>
          <a:stretch>
            <a:fillRect/>
          </a:stretch>
        </p:blipFill>
        <p:spPr>
          <a:xfrm>
            <a:off x="0" y="119062"/>
            <a:ext cx="12192000" cy="6619875"/>
          </a:xfrm>
          <a:prstGeom prst="rect">
            <a:avLst/>
          </a:prstGeom>
        </p:spPr>
      </p:pic>
      <p:sp>
        <p:nvSpPr>
          <p:cNvPr id="6" name="TextBox 5">
            <a:extLst>
              <a:ext uri="{FF2B5EF4-FFF2-40B4-BE49-F238E27FC236}">
                <a16:creationId xmlns:a16="http://schemas.microsoft.com/office/drawing/2014/main" id="{06219E47-9374-47A5-B481-968EB0F3E492}"/>
              </a:ext>
            </a:extLst>
          </p:cNvPr>
          <p:cNvSpPr txBox="1"/>
          <p:nvPr/>
        </p:nvSpPr>
        <p:spPr>
          <a:xfrm>
            <a:off x="444602" y="265034"/>
            <a:ext cx="6434667" cy="4832092"/>
          </a:xfrm>
          <a:prstGeom prst="rect">
            <a:avLst/>
          </a:prstGeom>
          <a:noFill/>
        </p:spPr>
        <p:txBody>
          <a:bodyPr wrap="square" rtlCol="0">
            <a:spAutoFit/>
          </a:bodyPr>
          <a:lstStyle/>
          <a:p>
            <a:r>
              <a:rPr lang="en-GB" sz="2800" b="1" dirty="0"/>
              <a:t>Themes we will study:</a:t>
            </a:r>
          </a:p>
          <a:p>
            <a:endParaRPr lang="en-GB" sz="2800" dirty="0"/>
          </a:p>
          <a:p>
            <a:r>
              <a:rPr lang="en-GB" sz="2800" dirty="0"/>
              <a:t>A: Living together in the UK</a:t>
            </a:r>
          </a:p>
          <a:p>
            <a:endParaRPr lang="en-GB" sz="2800" dirty="0"/>
          </a:p>
          <a:p>
            <a:r>
              <a:rPr lang="en-GB" sz="2800" dirty="0"/>
              <a:t>B: Democracy in the UK</a:t>
            </a:r>
          </a:p>
          <a:p>
            <a:endParaRPr lang="en-GB" sz="2800" dirty="0"/>
          </a:p>
          <a:p>
            <a:r>
              <a:rPr lang="en-GB" sz="2800" dirty="0"/>
              <a:t>C: Law &amp; justice</a:t>
            </a:r>
          </a:p>
          <a:p>
            <a:endParaRPr lang="en-GB" sz="2800" dirty="0"/>
          </a:p>
          <a:p>
            <a:r>
              <a:rPr lang="en-GB" sz="2800" dirty="0"/>
              <a:t>D: Power &amp; influence</a:t>
            </a:r>
          </a:p>
          <a:p>
            <a:endParaRPr lang="en-GB" sz="2800" dirty="0"/>
          </a:p>
          <a:p>
            <a:r>
              <a:rPr lang="en-GB" sz="2800" dirty="0"/>
              <a:t>E: Taking citizenship action</a:t>
            </a:r>
          </a:p>
        </p:txBody>
      </p:sp>
      <p:sp>
        <p:nvSpPr>
          <p:cNvPr id="7" name="TextBox 6">
            <a:extLst>
              <a:ext uri="{FF2B5EF4-FFF2-40B4-BE49-F238E27FC236}">
                <a16:creationId xmlns:a16="http://schemas.microsoft.com/office/drawing/2014/main" id="{3EA9790C-5866-4CEC-B632-FDB1C8D19262}"/>
              </a:ext>
            </a:extLst>
          </p:cNvPr>
          <p:cNvSpPr txBox="1"/>
          <p:nvPr/>
        </p:nvSpPr>
        <p:spPr>
          <a:xfrm>
            <a:off x="175321" y="5577303"/>
            <a:ext cx="6112934"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6000" dirty="0"/>
              <a:t>Initial thoughts?</a:t>
            </a:r>
          </a:p>
        </p:txBody>
      </p:sp>
    </p:spTree>
    <p:extLst>
      <p:ext uri="{BB962C8B-B14F-4D97-AF65-F5344CB8AC3E}">
        <p14:creationId xmlns:p14="http://schemas.microsoft.com/office/powerpoint/2010/main" val="26135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EF6B1-AE17-4EEF-8BB9-ED1A5991C30A}"/>
              </a:ext>
            </a:extLst>
          </p:cNvPr>
          <p:cNvSpPr>
            <a:spLocks noGrp="1"/>
          </p:cNvSpPr>
          <p:nvPr>
            <p:ph idx="1"/>
          </p:nvPr>
        </p:nvSpPr>
        <p:spPr>
          <a:xfrm>
            <a:off x="287867" y="208492"/>
            <a:ext cx="11607800" cy="4351338"/>
          </a:xfrm>
        </p:spPr>
        <p:txBody>
          <a:bodyPr>
            <a:noAutofit/>
          </a:bodyPr>
          <a:lstStyle/>
          <a:p>
            <a:pPr marL="0" indent="0">
              <a:buNone/>
            </a:pPr>
            <a:r>
              <a:rPr lang="en-GB" sz="3600" dirty="0"/>
              <a:t>You will sit 2 exams in year 11, these are normally at the end of exam season. </a:t>
            </a:r>
          </a:p>
          <a:p>
            <a:pPr marL="0" indent="0">
              <a:buNone/>
            </a:pPr>
            <a:r>
              <a:rPr lang="en-GB" sz="3600" dirty="0"/>
              <a:t>Paper 1 covers A,D and C, paper 2 covers mainly D and E (there is some cross over)</a:t>
            </a:r>
          </a:p>
          <a:p>
            <a:pPr marL="0" indent="0">
              <a:buNone/>
            </a:pPr>
            <a:r>
              <a:rPr lang="en-GB" sz="3600" dirty="0"/>
              <a:t>Each exam is 1 hour and 45 minutes long.</a:t>
            </a:r>
          </a:p>
          <a:p>
            <a:pPr marL="0" indent="0">
              <a:buNone/>
            </a:pPr>
            <a:r>
              <a:rPr lang="en-GB" sz="3600" dirty="0"/>
              <a:t>Each exam includes a section of short answer and long/essay style answer questions.</a:t>
            </a:r>
          </a:p>
          <a:p>
            <a:pPr marL="0" indent="0">
              <a:buNone/>
            </a:pPr>
            <a:r>
              <a:rPr lang="en-GB" sz="3600" dirty="0"/>
              <a:t>The exam will include source questions.</a:t>
            </a:r>
          </a:p>
          <a:p>
            <a:pPr marL="0" indent="0">
              <a:buNone/>
            </a:pPr>
            <a:r>
              <a:rPr lang="en-GB" sz="3600" dirty="0"/>
              <a:t>You will be expected to have an understanding of current events and current events will be referred to within the exam questions.</a:t>
            </a:r>
          </a:p>
        </p:txBody>
      </p:sp>
    </p:spTree>
    <p:extLst>
      <p:ext uri="{BB962C8B-B14F-4D97-AF65-F5344CB8AC3E}">
        <p14:creationId xmlns:p14="http://schemas.microsoft.com/office/powerpoint/2010/main" val="213527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2ABD-1A71-49F1-97E5-7F46F2CA4853}"/>
              </a:ext>
            </a:extLst>
          </p:cNvPr>
          <p:cNvSpPr>
            <a:spLocks noGrp="1"/>
          </p:cNvSpPr>
          <p:nvPr>
            <p:ph type="title"/>
          </p:nvPr>
        </p:nvSpPr>
        <p:spPr>
          <a:xfrm>
            <a:off x="575734" y="136525"/>
            <a:ext cx="10515600" cy="1325563"/>
          </a:xfrm>
        </p:spPr>
        <p:txBody>
          <a:bodyPr/>
          <a:lstStyle/>
          <a:p>
            <a:r>
              <a:rPr lang="en-GB" b="1" dirty="0"/>
              <a:t>Who follows the news?</a:t>
            </a:r>
          </a:p>
        </p:txBody>
      </p:sp>
      <p:sp>
        <p:nvSpPr>
          <p:cNvPr id="3" name="Content Placeholder 2">
            <a:extLst>
              <a:ext uri="{FF2B5EF4-FFF2-40B4-BE49-F238E27FC236}">
                <a16:creationId xmlns:a16="http://schemas.microsoft.com/office/drawing/2014/main" id="{FAF4B3A8-A9C1-474B-8022-2D55C328FC5B}"/>
              </a:ext>
            </a:extLst>
          </p:cNvPr>
          <p:cNvSpPr>
            <a:spLocks noGrp="1"/>
          </p:cNvSpPr>
          <p:nvPr>
            <p:ph idx="1"/>
          </p:nvPr>
        </p:nvSpPr>
        <p:spPr>
          <a:xfrm>
            <a:off x="575733" y="1580091"/>
            <a:ext cx="11472333" cy="4351338"/>
          </a:xfrm>
        </p:spPr>
        <p:txBody>
          <a:bodyPr>
            <a:noAutofit/>
          </a:bodyPr>
          <a:lstStyle/>
          <a:p>
            <a:pPr marL="0" indent="0">
              <a:buNone/>
            </a:pPr>
            <a:r>
              <a:rPr lang="en-GB" sz="3600" dirty="0"/>
              <a:t>This is vital for citizenship.</a:t>
            </a:r>
          </a:p>
          <a:p>
            <a:pPr marL="0" indent="0">
              <a:buNone/>
            </a:pPr>
            <a:r>
              <a:rPr lang="en-GB" sz="3600" dirty="0"/>
              <a:t>It’s a good idea to follow a range of media providers (because they will have biases) </a:t>
            </a:r>
          </a:p>
          <a:p>
            <a:pPr marL="0" indent="0">
              <a:buNone/>
            </a:pPr>
            <a:endParaRPr lang="en-GB" sz="3600" dirty="0"/>
          </a:p>
          <a:p>
            <a:pPr marL="0" indent="0">
              <a:buNone/>
            </a:pPr>
            <a:r>
              <a:rPr lang="en-GB" sz="3600" dirty="0"/>
              <a:t>If you have a smart phone, download a couple of news apps</a:t>
            </a:r>
          </a:p>
          <a:p>
            <a:pPr marL="0" indent="0">
              <a:buNone/>
            </a:pPr>
            <a:r>
              <a:rPr lang="en-GB" sz="3600" dirty="0"/>
              <a:t>Watch the news at least twice a week</a:t>
            </a:r>
          </a:p>
          <a:p>
            <a:pPr marL="0" indent="0">
              <a:buNone/>
            </a:pPr>
            <a:r>
              <a:rPr lang="en-GB" sz="3600" dirty="0"/>
              <a:t>Follow news sites on social media</a:t>
            </a:r>
          </a:p>
        </p:txBody>
      </p:sp>
    </p:spTree>
    <p:extLst>
      <p:ext uri="{BB962C8B-B14F-4D97-AF65-F5344CB8AC3E}">
        <p14:creationId xmlns:p14="http://schemas.microsoft.com/office/powerpoint/2010/main" val="18382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C55498-EF99-4D13-878B-43CE65383044}"/>
              </a:ext>
            </a:extLst>
          </p:cNvPr>
          <p:cNvPicPr>
            <a:picLocks noChangeAspect="1"/>
          </p:cNvPicPr>
          <p:nvPr/>
        </p:nvPicPr>
        <p:blipFill>
          <a:blip r:embed="rId3"/>
          <a:stretch>
            <a:fillRect/>
          </a:stretch>
        </p:blipFill>
        <p:spPr>
          <a:xfrm>
            <a:off x="703960" y="0"/>
            <a:ext cx="10784079" cy="6858000"/>
          </a:xfrm>
          <a:prstGeom prst="rect">
            <a:avLst/>
          </a:prstGeom>
        </p:spPr>
      </p:pic>
    </p:spTree>
    <p:extLst>
      <p:ext uri="{BB962C8B-B14F-4D97-AF65-F5344CB8AC3E}">
        <p14:creationId xmlns:p14="http://schemas.microsoft.com/office/powerpoint/2010/main" val="1294940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81342-DD7C-4A5D-8169-C527032CEB9C}"/>
              </a:ext>
            </a:extLst>
          </p:cNvPr>
          <p:cNvPicPr>
            <a:picLocks noChangeAspect="1"/>
          </p:cNvPicPr>
          <p:nvPr/>
        </p:nvPicPr>
        <p:blipFill>
          <a:blip r:embed="rId3"/>
          <a:stretch>
            <a:fillRect/>
          </a:stretch>
        </p:blipFill>
        <p:spPr>
          <a:xfrm>
            <a:off x="950490" y="0"/>
            <a:ext cx="10291020" cy="6858000"/>
          </a:xfrm>
          <a:prstGeom prst="rect">
            <a:avLst/>
          </a:prstGeom>
        </p:spPr>
      </p:pic>
    </p:spTree>
    <p:extLst>
      <p:ext uri="{BB962C8B-B14F-4D97-AF65-F5344CB8AC3E}">
        <p14:creationId xmlns:p14="http://schemas.microsoft.com/office/powerpoint/2010/main" val="294248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2F63C4-90DC-4C10-BA91-FE485E678903}"/>
              </a:ext>
            </a:extLst>
          </p:cNvPr>
          <p:cNvSpPr txBox="1"/>
          <p:nvPr/>
        </p:nvSpPr>
        <p:spPr>
          <a:xfrm>
            <a:off x="6002867" y="0"/>
            <a:ext cx="6092826" cy="7386638"/>
          </a:xfrm>
          <a:prstGeom prst="rect">
            <a:avLst/>
          </a:prstGeom>
          <a:noFill/>
        </p:spPr>
        <p:txBody>
          <a:bodyPr wrap="square" rtlCol="0">
            <a:spAutoFit/>
          </a:bodyPr>
          <a:lstStyle/>
          <a:p>
            <a:pPr algn="ctr"/>
            <a:r>
              <a:rPr lang="en-GB" sz="2400" dirty="0"/>
              <a:t>As a part of your GCSE course you will be expected to work in a group to research, plan and carry out </a:t>
            </a:r>
            <a:r>
              <a:rPr lang="en-GB" sz="2400" b="1" dirty="0"/>
              <a:t>citizenship action</a:t>
            </a:r>
            <a:r>
              <a:rPr lang="en-GB" sz="2400" dirty="0"/>
              <a:t>.</a:t>
            </a:r>
          </a:p>
          <a:p>
            <a:endParaRPr lang="en-GB" sz="2400" dirty="0"/>
          </a:p>
          <a:p>
            <a:r>
              <a:rPr lang="en-GB" sz="2400" dirty="0"/>
              <a:t>This could be:</a:t>
            </a:r>
          </a:p>
          <a:p>
            <a:endParaRPr lang="en-GB" sz="2400" dirty="0"/>
          </a:p>
          <a:p>
            <a:r>
              <a:rPr lang="en-GB" sz="2400" dirty="0"/>
              <a:t>Raising awareness of a citizenship issue</a:t>
            </a:r>
          </a:p>
          <a:p>
            <a:endParaRPr lang="en-GB" sz="2400" dirty="0"/>
          </a:p>
          <a:p>
            <a:r>
              <a:rPr lang="en-GB" sz="2400" dirty="0"/>
              <a:t>Raising money for a citizenship cause</a:t>
            </a:r>
          </a:p>
          <a:p>
            <a:endParaRPr lang="en-GB" sz="2400" dirty="0"/>
          </a:p>
          <a:p>
            <a:r>
              <a:rPr lang="en-GB" sz="2400" dirty="0"/>
              <a:t>Educating others about a citizenship issue</a:t>
            </a:r>
          </a:p>
          <a:p>
            <a:endParaRPr lang="en-GB" sz="2400" dirty="0"/>
          </a:p>
          <a:p>
            <a:r>
              <a:rPr lang="en-GB" sz="2400" dirty="0"/>
              <a:t>Forming a pressure group to change something in your school or local area</a:t>
            </a:r>
          </a:p>
          <a:p>
            <a:endParaRPr lang="en-GB" sz="2400" dirty="0"/>
          </a:p>
          <a:p>
            <a:r>
              <a:rPr lang="en-GB" sz="2400" dirty="0"/>
              <a:t>The choice is yours!</a:t>
            </a:r>
          </a:p>
          <a:p>
            <a:endParaRPr lang="en-GB" sz="2400" dirty="0"/>
          </a:p>
          <a:p>
            <a:endParaRPr lang="en-GB" dirty="0"/>
          </a:p>
        </p:txBody>
      </p:sp>
      <p:pic>
        <p:nvPicPr>
          <p:cNvPr id="2" name="Picture 1">
            <a:extLst>
              <a:ext uri="{FF2B5EF4-FFF2-40B4-BE49-F238E27FC236}">
                <a16:creationId xmlns:a16="http://schemas.microsoft.com/office/drawing/2014/main" id="{E5FB3C76-25CA-4F13-AE8B-D3CDFFAD6B71}"/>
              </a:ext>
            </a:extLst>
          </p:cNvPr>
          <p:cNvPicPr>
            <a:picLocks noChangeAspect="1"/>
          </p:cNvPicPr>
          <p:nvPr/>
        </p:nvPicPr>
        <p:blipFill>
          <a:blip r:embed="rId2"/>
          <a:stretch>
            <a:fillRect/>
          </a:stretch>
        </p:blipFill>
        <p:spPr>
          <a:xfrm>
            <a:off x="731893" y="356839"/>
            <a:ext cx="4594215" cy="5910146"/>
          </a:xfrm>
          <a:prstGeom prst="rect">
            <a:avLst/>
          </a:prstGeom>
        </p:spPr>
      </p:pic>
    </p:spTree>
    <p:extLst>
      <p:ext uri="{BB962C8B-B14F-4D97-AF65-F5344CB8AC3E}">
        <p14:creationId xmlns:p14="http://schemas.microsoft.com/office/powerpoint/2010/main" val="4215190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E3AF67-F5F4-4CC0-95C9-DE68CEB8B602}"/>
              </a:ext>
            </a:extLst>
          </p:cNvPr>
          <p:cNvSpPr txBox="1"/>
          <p:nvPr/>
        </p:nvSpPr>
        <p:spPr>
          <a:xfrm>
            <a:off x="6612467" y="410557"/>
            <a:ext cx="5486400" cy="5509200"/>
          </a:xfrm>
          <a:prstGeom prst="rect">
            <a:avLst/>
          </a:prstGeom>
          <a:noFill/>
        </p:spPr>
        <p:txBody>
          <a:bodyPr wrap="square" rtlCol="0">
            <a:spAutoFit/>
          </a:bodyPr>
          <a:lstStyle/>
          <a:p>
            <a:pPr algn="ctr"/>
            <a:r>
              <a:rPr lang="en-GB" sz="3200" dirty="0"/>
              <a:t>What’s going on in the world at the moment that you wish you could change? </a:t>
            </a:r>
          </a:p>
          <a:p>
            <a:pPr algn="ctr"/>
            <a:r>
              <a:rPr lang="en-GB" sz="3200" dirty="0"/>
              <a:t>How could you change it?</a:t>
            </a:r>
          </a:p>
          <a:p>
            <a:pPr algn="ctr"/>
            <a:r>
              <a:rPr lang="en-GB" sz="3200" dirty="0"/>
              <a:t>Do you think change is possible?</a:t>
            </a:r>
          </a:p>
          <a:p>
            <a:endParaRPr lang="en-GB" sz="3200" dirty="0"/>
          </a:p>
          <a:p>
            <a:r>
              <a:rPr lang="en-GB" sz="3200" dirty="0"/>
              <a:t>Discuss in groups</a:t>
            </a:r>
          </a:p>
          <a:p>
            <a:endParaRPr lang="en-GB" sz="3200" dirty="0"/>
          </a:p>
          <a:p>
            <a:r>
              <a:rPr lang="en-GB" sz="3200" dirty="0"/>
              <a:t>Be ready to feedback</a:t>
            </a:r>
          </a:p>
        </p:txBody>
      </p:sp>
      <p:pic>
        <p:nvPicPr>
          <p:cNvPr id="2" name="Picture 1">
            <a:extLst>
              <a:ext uri="{FF2B5EF4-FFF2-40B4-BE49-F238E27FC236}">
                <a16:creationId xmlns:a16="http://schemas.microsoft.com/office/drawing/2014/main" id="{984ECB64-75D6-40C3-A3E5-83DF55C1CE09}"/>
              </a:ext>
            </a:extLst>
          </p:cNvPr>
          <p:cNvPicPr>
            <a:picLocks noChangeAspect="1"/>
          </p:cNvPicPr>
          <p:nvPr/>
        </p:nvPicPr>
        <p:blipFill>
          <a:blip r:embed="rId2"/>
          <a:stretch>
            <a:fillRect/>
          </a:stretch>
        </p:blipFill>
        <p:spPr>
          <a:xfrm>
            <a:off x="93133" y="98503"/>
            <a:ext cx="6436112" cy="6436112"/>
          </a:xfrm>
          <a:prstGeom prst="rect">
            <a:avLst/>
          </a:prstGeom>
        </p:spPr>
      </p:pic>
    </p:spTree>
    <p:extLst>
      <p:ext uri="{BB962C8B-B14F-4D97-AF65-F5344CB8AC3E}">
        <p14:creationId xmlns:p14="http://schemas.microsoft.com/office/powerpoint/2010/main" val="1408824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89FF3A-8BA6-4BAB-8ED1-D8F3A6A83B0E}"/>
              </a:ext>
            </a:extLst>
          </p:cNvPr>
          <p:cNvSpPr txBox="1"/>
          <p:nvPr/>
        </p:nvSpPr>
        <p:spPr>
          <a:xfrm>
            <a:off x="7222068" y="1997839"/>
            <a:ext cx="4729690" cy="2862322"/>
          </a:xfrm>
          <a:custGeom>
            <a:avLst/>
            <a:gdLst>
              <a:gd name="connsiteX0" fmla="*/ 0 w 4729690"/>
              <a:gd name="connsiteY0" fmla="*/ 0 h 2862322"/>
              <a:gd name="connsiteX1" fmla="*/ 496617 w 4729690"/>
              <a:gd name="connsiteY1" fmla="*/ 0 h 2862322"/>
              <a:gd name="connsiteX2" fmla="*/ 945938 w 4729690"/>
              <a:gd name="connsiteY2" fmla="*/ 0 h 2862322"/>
              <a:gd name="connsiteX3" fmla="*/ 1584446 w 4729690"/>
              <a:gd name="connsiteY3" fmla="*/ 0 h 2862322"/>
              <a:gd name="connsiteX4" fmla="*/ 2270251 w 4729690"/>
              <a:gd name="connsiteY4" fmla="*/ 0 h 2862322"/>
              <a:gd name="connsiteX5" fmla="*/ 2814166 w 4729690"/>
              <a:gd name="connsiteY5" fmla="*/ 0 h 2862322"/>
              <a:gd name="connsiteX6" fmla="*/ 3405377 w 4729690"/>
              <a:gd name="connsiteY6" fmla="*/ 0 h 2862322"/>
              <a:gd name="connsiteX7" fmla="*/ 3949291 w 4729690"/>
              <a:gd name="connsiteY7" fmla="*/ 0 h 2862322"/>
              <a:gd name="connsiteX8" fmla="*/ 4729690 w 4729690"/>
              <a:gd name="connsiteY8" fmla="*/ 0 h 2862322"/>
              <a:gd name="connsiteX9" fmla="*/ 4729690 w 4729690"/>
              <a:gd name="connsiteY9" fmla="*/ 543841 h 2862322"/>
              <a:gd name="connsiteX10" fmla="*/ 4729690 w 4729690"/>
              <a:gd name="connsiteY10" fmla="*/ 1059059 h 2862322"/>
              <a:gd name="connsiteX11" fmla="*/ 4729690 w 4729690"/>
              <a:gd name="connsiteY11" fmla="*/ 1602900 h 2862322"/>
              <a:gd name="connsiteX12" fmla="*/ 4729690 w 4729690"/>
              <a:gd name="connsiteY12" fmla="*/ 2232611 h 2862322"/>
              <a:gd name="connsiteX13" fmla="*/ 4729690 w 4729690"/>
              <a:gd name="connsiteY13" fmla="*/ 2862322 h 2862322"/>
              <a:gd name="connsiteX14" fmla="*/ 4091182 w 4729690"/>
              <a:gd name="connsiteY14" fmla="*/ 2862322 h 2862322"/>
              <a:gd name="connsiteX15" fmla="*/ 3641861 w 4729690"/>
              <a:gd name="connsiteY15" fmla="*/ 2862322 h 2862322"/>
              <a:gd name="connsiteX16" fmla="*/ 3050650 w 4729690"/>
              <a:gd name="connsiteY16" fmla="*/ 2862322 h 2862322"/>
              <a:gd name="connsiteX17" fmla="*/ 2506736 w 4729690"/>
              <a:gd name="connsiteY17" fmla="*/ 2862322 h 2862322"/>
              <a:gd name="connsiteX18" fmla="*/ 1962821 w 4729690"/>
              <a:gd name="connsiteY18" fmla="*/ 2862322 h 2862322"/>
              <a:gd name="connsiteX19" fmla="*/ 1324313 w 4729690"/>
              <a:gd name="connsiteY19" fmla="*/ 2862322 h 2862322"/>
              <a:gd name="connsiteX20" fmla="*/ 733102 w 4729690"/>
              <a:gd name="connsiteY20" fmla="*/ 2862322 h 2862322"/>
              <a:gd name="connsiteX21" fmla="*/ 0 w 4729690"/>
              <a:gd name="connsiteY21" fmla="*/ 2862322 h 2862322"/>
              <a:gd name="connsiteX22" fmla="*/ 0 w 4729690"/>
              <a:gd name="connsiteY22" fmla="*/ 2318481 h 2862322"/>
              <a:gd name="connsiteX23" fmla="*/ 0 w 4729690"/>
              <a:gd name="connsiteY23" fmla="*/ 1774640 h 2862322"/>
              <a:gd name="connsiteX24" fmla="*/ 0 w 4729690"/>
              <a:gd name="connsiteY24" fmla="*/ 1173552 h 2862322"/>
              <a:gd name="connsiteX25" fmla="*/ 0 w 4729690"/>
              <a:gd name="connsiteY25" fmla="*/ 572464 h 2862322"/>
              <a:gd name="connsiteX26" fmla="*/ 0 w 4729690"/>
              <a:gd name="connsiteY26"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9690" h="2862322" fill="none" extrusionOk="0">
                <a:moveTo>
                  <a:pt x="0" y="0"/>
                </a:moveTo>
                <a:cubicBezTo>
                  <a:pt x="135641" y="-2694"/>
                  <a:pt x="353074" y="38721"/>
                  <a:pt x="496617" y="0"/>
                </a:cubicBezTo>
                <a:cubicBezTo>
                  <a:pt x="640160" y="-38721"/>
                  <a:pt x="787071" y="15894"/>
                  <a:pt x="945938" y="0"/>
                </a:cubicBezTo>
                <a:cubicBezTo>
                  <a:pt x="1104805" y="-15894"/>
                  <a:pt x="1422181" y="11047"/>
                  <a:pt x="1584446" y="0"/>
                </a:cubicBezTo>
                <a:cubicBezTo>
                  <a:pt x="1746711" y="-11047"/>
                  <a:pt x="2047930" y="30727"/>
                  <a:pt x="2270251" y="0"/>
                </a:cubicBezTo>
                <a:cubicBezTo>
                  <a:pt x="2492572" y="-30727"/>
                  <a:pt x="2563966" y="36576"/>
                  <a:pt x="2814166" y="0"/>
                </a:cubicBezTo>
                <a:cubicBezTo>
                  <a:pt x="3064367" y="-36576"/>
                  <a:pt x="3283226" y="34106"/>
                  <a:pt x="3405377" y="0"/>
                </a:cubicBezTo>
                <a:cubicBezTo>
                  <a:pt x="3527528" y="-34106"/>
                  <a:pt x="3803872" y="18801"/>
                  <a:pt x="3949291" y="0"/>
                </a:cubicBezTo>
                <a:cubicBezTo>
                  <a:pt x="4094710" y="-18801"/>
                  <a:pt x="4387259" y="13127"/>
                  <a:pt x="4729690" y="0"/>
                </a:cubicBezTo>
                <a:cubicBezTo>
                  <a:pt x="4759442" y="218304"/>
                  <a:pt x="4705336" y="306058"/>
                  <a:pt x="4729690" y="543841"/>
                </a:cubicBezTo>
                <a:cubicBezTo>
                  <a:pt x="4754044" y="781624"/>
                  <a:pt x="4702314" y="951284"/>
                  <a:pt x="4729690" y="1059059"/>
                </a:cubicBezTo>
                <a:cubicBezTo>
                  <a:pt x="4757066" y="1166834"/>
                  <a:pt x="4685633" y="1345194"/>
                  <a:pt x="4729690" y="1602900"/>
                </a:cubicBezTo>
                <a:cubicBezTo>
                  <a:pt x="4773747" y="1860606"/>
                  <a:pt x="4668237" y="1988022"/>
                  <a:pt x="4729690" y="2232611"/>
                </a:cubicBezTo>
                <a:cubicBezTo>
                  <a:pt x="4791143" y="2477200"/>
                  <a:pt x="4655588" y="2562132"/>
                  <a:pt x="4729690" y="2862322"/>
                </a:cubicBezTo>
                <a:cubicBezTo>
                  <a:pt x="4596772" y="2919352"/>
                  <a:pt x="4381863" y="2788783"/>
                  <a:pt x="4091182" y="2862322"/>
                </a:cubicBezTo>
                <a:cubicBezTo>
                  <a:pt x="3800501" y="2935861"/>
                  <a:pt x="3776027" y="2813786"/>
                  <a:pt x="3641861" y="2862322"/>
                </a:cubicBezTo>
                <a:cubicBezTo>
                  <a:pt x="3507695" y="2910858"/>
                  <a:pt x="3308256" y="2816041"/>
                  <a:pt x="3050650" y="2862322"/>
                </a:cubicBezTo>
                <a:cubicBezTo>
                  <a:pt x="2793044" y="2908603"/>
                  <a:pt x="2662382" y="2800280"/>
                  <a:pt x="2506736" y="2862322"/>
                </a:cubicBezTo>
                <a:cubicBezTo>
                  <a:pt x="2351090" y="2924364"/>
                  <a:pt x="2075032" y="2810419"/>
                  <a:pt x="1962821" y="2862322"/>
                </a:cubicBezTo>
                <a:cubicBezTo>
                  <a:pt x="1850610" y="2914225"/>
                  <a:pt x="1534417" y="2858970"/>
                  <a:pt x="1324313" y="2862322"/>
                </a:cubicBezTo>
                <a:cubicBezTo>
                  <a:pt x="1114209" y="2865674"/>
                  <a:pt x="909813" y="2828749"/>
                  <a:pt x="733102" y="2862322"/>
                </a:cubicBezTo>
                <a:cubicBezTo>
                  <a:pt x="556391" y="2895895"/>
                  <a:pt x="194669" y="2783605"/>
                  <a:pt x="0" y="2862322"/>
                </a:cubicBezTo>
                <a:cubicBezTo>
                  <a:pt x="-57694" y="2598542"/>
                  <a:pt x="48867" y="2472948"/>
                  <a:pt x="0" y="2318481"/>
                </a:cubicBezTo>
                <a:cubicBezTo>
                  <a:pt x="-48867" y="2164014"/>
                  <a:pt x="51052" y="2004953"/>
                  <a:pt x="0" y="1774640"/>
                </a:cubicBezTo>
                <a:cubicBezTo>
                  <a:pt x="-51052" y="1544327"/>
                  <a:pt x="45999" y="1373104"/>
                  <a:pt x="0" y="1173552"/>
                </a:cubicBezTo>
                <a:cubicBezTo>
                  <a:pt x="-45999" y="974000"/>
                  <a:pt x="64388" y="757511"/>
                  <a:pt x="0" y="572464"/>
                </a:cubicBezTo>
                <a:cubicBezTo>
                  <a:pt x="-64388" y="387417"/>
                  <a:pt x="13384" y="216333"/>
                  <a:pt x="0" y="0"/>
                </a:cubicBezTo>
                <a:close/>
              </a:path>
              <a:path w="4729690" h="2862322" stroke="0" extrusionOk="0">
                <a:moveTo>
                  <a:pt x="0" y="0"/>
                </a:moveTo>
                <a:cubicBezTo>
                  <a:pt x="185415" y="-22518"/>
                  <a:pt x="356485" y="45323"/>
                  <a:pt x="638508" y="0"/>
                </a:cubicBezTo>
                <a:cubicBezTo>
                  <a:pt x="920531" y="-45323"/>
                  <a:pt x="1007297" y="27464"/>
                  <a:pt x="1135126" y="0"/>
                </a:cubicBezTo>
                <a:cubicBezTo>
                  <a:pt x="1262955" y="-27464"/>
                  <a:pt x="1556160" y="50209"/>
                  <a:pt x="1773634" y="0"/>
                </a:cubicBezTo>
                <a:cubicBezTo>
                  <a:pt x="1991108" y="-50209"/>
                  <a:pt x="2183773" y="34873"/>
                  <a:pt x="2364845" y="0"/>
                </a:cubicBezTo>
                <a:cubicBezTo>
                  <a:pt x="2545917" y="-34873"/>
                  <a:pt x="2762415" y="66147"/>
                  <a:pt x="3050650" y="0"/>
                </a:cubicBezTo>
                <a:cubicBezTo>
                  <a:pt x="3338885" y="-66147"/>
                  <a:pt x="3330442" y="52980"/>
                  <a:pt x="3547268" y="0"/>
                </a:cubicBezTo>
                <a:cubicBezTo>
                  <a:pt x="3764094" y="-52980"/>
                  <a:pt x="3814559" y="19357"/>
                  <a:pt x="4043885" y="0"/>
                </a:cubicBezTo>
                <a:cubicBezTo>
                  <a:pt x="4273211" y="-19357"/>
                  <a:pt x="4493528" y="14743"/>
                  <a:pt x="4729690" y="0"/>
                </a:cubicBezTo>
                <a:cubicBezTo>
                  <a:pt x="4736372" y="175651"/>
                  <a:pt x="4726066" y="327337"/>
                  <a:pt x="4729690" y="515218"/>
                </a:cubicBezTo>
                <a:cubicBezTo>
                  <a:pt x="4733314" y="703099"/>
                  <a:pt x="4700450" y="875075"/>
                  <a:pt x="4729690" y="1144929"/>
                </a:cubicBezTo>
                <a:cubicBezTo>
                  <a:pt x="4758930" y="1414783"/>
                  <a:pt x="4716390" y="1616039"/>
                  <a:pt x="4729690" y="1746016"/>
                </a:cubicBezTo>
                <a:cubicBezTo>
                  <a:pt x="4742990" y="1875993"/>
                  <a:pt x="4726939" y="2098912"/>
                  <a:pt x="4729690" y="2289858"/>
                </a:cubicBezTo>
                <a:cubicBezTo>
                  <a:pt x="4732441" y="2480804"/>
                  <a:pt x="4662961" y="2640711"/>
                  <a:pt x="4729690" y="2862322"/>
                </a:cubicBezTo>
                <a:cubicBezTo>
                  <a:pt x="4592772" y="2908153"/>
                  <a:pt x="4330296" y="2820748"/>
                  <a:pt x="4091182" y="2862322"/>
                </a:cubicBezTo>
                <a:cubicBezTo>
                  <a:pt x="3852068" y="2903896"/>
                  <a:pt x="3604286" y="2857397"/>
                  <a:pt x="3405377" y="2862322"/>
                </a:cubicBezTo>
                <a:cubicBezTo>
                  <a:pt x="3206468" y="2867247"/>
                  <a:pt x="2956122" y="2826452"/>
                  <a:pt x="2814166" y="2862322"/>
                </a:cubicBezTo>
                <a:cubicBezTo>
                  <a:pt x="2672210" y="2898192"/>
                  <a:pt x="2547707" y="2848247"/>
                  <a:pt x="2317548" y="2862322"/>
                </a:cubicBezTo>
                <a:cubicBezTo>
                  <a:pt x="2087389" y="2876397"/>
                  <a:pt x="1948803" y="2796640"/>
                  <a:pt x="1726337" y="2862322"/>
                </a:cubicBezTo>
                <a:cubicBezTo>
                  <a:pt x="1503871" y="2928004"/>
                  <a:pt x="1279539" y="2805613"/>
                  <a:pt x="1087829" y="2862322"/>
                </a:cubicBezTo>
                <a:cubicBezTo>
                  <a:pt x="896119" y="2919031"/>
                  <a:pt x="342698" y="2735475"/>
                  <a:pt x="0" y="2862322"/>
                </a:cubicBezTo>
                <a:cubicBezTo>
                  <a:pt x="-54172" y="2677074"/>
                  <a:pt x="7183" y="2575315"/>
                  <a:pt x="0" y="2347104"/>
                </a:cubicBezTo>
                <a:cubicBezTo>
                  <a:pt x="-7183" y="2118893"/>
                  <a:pt x="5837" y="1920663"/>
                  <a:pt x="0" y="1717393"/>
                </a:cubicBezTo>
                <a:cubicBezTo>
                  <a:pt x="-5837" y="1514123"/>
                  <a:pt x="17888" y="1447319"/>
                  <a:pt x="0" y="1230798"/>
                </a:cubicBezTo>
                <a:cubicBezTo>
                  <a:pt x="-17888" y="1014277"/>
                  <a:pt x="20030" y="884871"/>
                  <a:pt x="0" y="715580"/>
                </a:cubicBezTo>
                <a:cubicBezTo>
                  <a:pt x="-20030" y="546289"/>
                  <a:pt x="78196" y="321004"/>
                  <a:pt x="0" y="0"/>
                </a:cubicBezTo>
                <a:close/>
              </a:path>
            </a:pathLst>
          </a:custGeom>
          <a:ln w="57150">
            <a:extLst>
              <a:ext uri="{C807C97D-BFC1-408E-A445-0C87EB9F89A2}">
                <ask:lineSketchStyleProps xmlns:ask="http://schemas.microsoft.com/office/drawing/2018/sketchyshapes" sd="508436693">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6000" dirty="0"/>
              <a:t>Any questions so far?</a:t>
            </a:r>
          </a:p>
        </p:txBody>
      </p:sp>
      <p:pic>
        <p:nvPicPr>
          <p:cNvPr id="2" name="Picture 1">
            <a:extLst>
              <a:ext uri="{FF2B5EF4-FFF2-40B4-BE49-F238E27FC236}">
                <a16:creationId xmlns:a16="http://schemas.microsoft.com/office/drawing/2014/main" id="{6A85C40D-39D0-4749-83B2-83AE8386DA7A}"/>
              </a:ext>
            </a:extLst>
          </p:cNvPr>
          <p:cNvPicPr>
            <a:picLocks noChangeAspect="1"/>
          </p:cNvPicPr>
          <p:nvPr/>
        </p:nvPicPr>
        <p:blipFill>
          <a:blip r:embed="rId2"/>
          <a:stretch>
            <a:fillRect/>
          </a:stretch>
        </p:blipFill>
        <p:spPr>
          <a:xfrm>
            <a:off x="240242" y="0"/>
            <a:ext cx="6858000" cy="6858000"/>
          </a:xfrm>
          <a:prstGeom prst="rect">
            <a:avLst/>
          </a:prstGeom>
        </p:spPr>
      </p:pic>
    </p:spTree>
    <p:extLst>
      <p:ext uri="{BB962C8B-B14F-4D97-AF65-F5344CB8AC3E}">
        <p14:creationId xmlns:p14="http://schemas.microsoft.com/office/powerpoint/2010/main" val="53821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AD57E-5A3C-4A44-A5A3-3D48D73BBFEE}"/>
              </a:ext>
            </a:extLst>
          </p:cNvPr>
          <p:cNvPicPr>
            <a:picLocks noChangeAspect="1"/>
          </p:cNvPicPr>
          <p:nvPr/>
        </p:nvPicPr>
        <p:blipFill rotWithShape="1">
          <a:blip r:embed="rId2"/>
          <a:srcRect t="9931" b="9931"/>
          <a:stretch/>
        </p:blipFill>
        <p:spPr>
          <a:xfrm>
            <a:off x="2828072" y="257702"/>
            <a:ext cx="6364668" cy="6600298"/>
          </a:xfrm>
          <a:prstGeom prst="rect">
            <a:avLst/>
          </a:prstGeom>
        </p:spPr>
      </p:pic>
      <p:sp>
        <p:nvSpPr>
          <p:cNvPr id="5" name="TextBox 4">
            <a:extLst>
              <a:ext uri="{FF2B5EF4-FFF2-40B4-BE49-F238E27FC236}">
                <a16:creationId xmlns:a16="http://schemas.microsoft.com/office/drawing/2014/main" id="{69277097-EEF7-458D-97DC-EA7FAEA734B6}"/>
              </a:ext>
            </a:extLst>
          </p:cNvPr>
          <p:cNvSpPr txBox="1"/>
          <p:nvPr/>
        </p:nvSpPr>
        <p:spPr>
          <a:xfrm>
            <a:off x="265487" y="1693333"/>
            <a:ext cx="4021667" cy="2308324"/>
          </a:xfrm>
          <a:custGeom>
            <a:avLst/>
            <a:gdLst>
              <a:gd name="connsiteX0" fmla="*/ 0 w 4021667"/>
              <a:gd name="connsiteY0" fmla="*/ 0 h 2308324"/>
              <a:gd name="connsiteX1" fmla="*/ 494091 w 4021667"/>
              <a:gd name="connsiteY1" fmla="*/ 0 h 2308324"/>
              <a:gd name="connsiteX2" fmla="*/ 988181 w 4021667"/>
              <a:gd name="connsiteY2" fmla="*/ 0 h 2308324"/>
              <a:gd name="connsiteX3" fmla="*/ 1643138 w 4021667"/>
              <a:gd name="connsiteY3" fmla="*/ 0 h 2308324"/>
              <a:gd name="connsiteX4" fmla="*/ 2097012 w 4021667"/>
              <a:gd name="connsiteY4" fmla="*/ 0 h 2308324"/>
              <a:gd name="connsiteX5" fmla="*/ 2711753 w 4021667"/>
              <a:gd name="connsiteY5" fmla="*/ 0 h 2308324"/>
              <a:gd name="connsiteX6" fmla="*/ 3286276 w 4021667"/>
              <a:gd name="connsiteY6" fmla="*/ 0 h 2308324"/>
              <a:gd name="connsiteX7" fmla="*/ 4021667 w 4021667"/>
              <a:gd name="connsiteY7" fmla="*/ 0 h 2308324"/>
              <a:gd name="connsiteX8" fmla="*/ 4021667 w 4021667"/>
              <a:gd name="connsiteY8" fmla="*/ 623247 h 2308324"/>
              <a:gd name="connsiteX9" fmla="*/ 4021667 w 4021667"/>
              <a:gd name="connsiteY9" fmla="*/ 1200328 h 2308324"/>
              <a:gd name="connsiteX10" fmla="*/ 4021667 w 4021667"/>
              <a:gd name="connsiteY10" fmla="*/ 2308324 h 2308324"/>
              <a:gd name="connsiteX11" fmla="*/ 3487360 w 4021667"/>
              <a:gd name="connsiteY11" fmla="*/ 2308324 h 2308324"/>
              <a:gd name="connsiteX12" fmla="*/ 2832403 w 4021667"/>
              <a:gd name="connsiteY12" fmla="*/ 2308324 h 2308324"/>
              <a:gd name="connsiteX13" fmla="*/ 2298095 w 4021667"/>
              <a:gd name="connsiteY13" fmla="*/ 2308324 h 2308324"/>
              <a:gd name="connsiteX14" fmla="*/ 1844222 w 4021667"/>
              <a:gd name="connsiteY14" fmla="*/ 2308324 h 2308324"/>
              <a:gd name="connsiteX15" fmla="*/ 1350131 w 4021667"/>
              <a:gd name="connsiteY15" fmla="*/ 2308324 h 2308324"/>
              <a:gd name="connsiteX16" fmla="*/ 815824 w 4021667"/>
              <a:gd name="connsiteY16" fmla="*/ 2308324 h 2308324"/>
              <a:gd name="connsiteX17" fmla="*/ 0 w 4021667"/>
              <a:gd name="connsiteY17" fmla="*/ 2308324 h 2308324"/>
              <a:gd name="connsiteX18" fmla="*/ 0 w 4021667"/>
              <a:gd name="connsiteY18" fmla="*/ 1731243 h 2308324"/>
              <a:gd name="connsiteX19" fmla="*/ 0 w 4021667"/>
              <a:gd name="connsiteY19" fmla="*/ 1200328 h 2308324"/>
              <a:gd name="connsiteX20" fmla="*/ 0 w 4021667"/>
              <a:gd name="connsiteY20" fmla="*/ 600164 h 2308324"/>
              <a:gd name="connsiteX21" fmla="*/ 0 w 4021667"/>
              <a:gd name="connsiteY21"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21667" h="2308324" extrusionOk="0">
                <a:moveTo>
                  <a:pt x="0" y="0"/>
                </a:moveTo>
                <a:cubicBezTo>
                  <a:pt x="193585" y="-7227"/>
                  <a:pt x="362974" y="50887"/>
                  <a:pt x="494091" y="0"/>
                </a:cubicBezTo>
                <a:cubicBezTo>
                  <a:pt x="625208" y="-50887"/>
                  <a:pt x="778550" y="8353"/>
                  <a:pt x="988181" y="0"/>
                </a:cubicBezTo>
                <a:cubicBezTo>
                  <a:pt x="1197812" y="-8353"/>
                  <a:pt x="1347526" y="2108"/>
                  <a:pt x="1643138" y="0"/>
                </a:cubicBezTo>
                <a:cubicBezTo>
                  <a:pt x="1938750" y="-2108"/>
                  <a:pt x="1876139" y="28163"/>
                  <a:pt x="2097012" y="0"/>
                </a:cubicBezTo>
                <a:cubicBezTo>
                  <a:pt x="2317885" y="-28163"/>
                  <a:pt x="2524104" y="26685"/>
                  <a:pt x="2711753" y="0"/>
                </a:cubicBezTo>
                <a:cubicBezTo>
                  <a:pt x="2899402" y="-26685"/>
                  <a:pt x="3127007" y="47254"/>
                  <a:pt x="3286276" y="0"/>
                </a:cubicBezTo>
                <a:cubicBezTo>
                  <a:pt x="3445545" y="-47254"/>
                  <a:pt x="3678313" y="45515"/>
                  <a:pt x="4021667" y="0"/>
                </a:cubicBezTo>
                <a:cubicBezTo>
                  <a:pt x="4062330" y="260246"/>
                  <a:pt x="3947563" y="466666"/>
                  <a:pt x="4021667" y="623247"/>
                </a:cubicBezTo>
                <a:cubicBezTo>
                  <a:pt x="4095771" y="779828"/>
                  <a:pt x="4005054" y="944301"/>
                  <a:pt x="4021667" y="1200328"/>
                </a:cubicBezTo>
                <a:cubicBezTo>
                  <a:pt x="4038280" y="1456355"/>
                  <a:pt x="4012741" y="1850681"/>
                  <a:pt x="4021667" y="2308324"/>
                </a:cubicBezTo>
                <a:cubicBezTo>
                  <a:pt x="3914064" y="2356376"/>
                  <a:pt x="3710130" y="2279557"/>
                  <a:pt x="3487360" y="2308324"/>
                </a:cubicBezTo>
                <a:cubicBezTo>
                  <a:pt x="3264590" y="2337091"/>
                  <a:pt x="3104723" y="2239811"/>
                  <a:pt x="2832403" y="2308324"/>
                </a:cubicBezTo>
                <a:cubicBezTo>
                  <a:pt x="2560083" y="2376837"/>
                  <a:pt x="2533020" y="2307018"/>
                  <a:pt x="2298095" y="2308324"/>
                </a:cubicBezTo>
                <a:cubicBezTo>
                  <a:pt x="2063170" y="2309630"/>
                  <a:pt x="1986531" y="2269469"/>
                  <a:pt x="1844222" y="2308324"/>
                </a:cubicBezTo>
                <a:cubicBezTo>
                  <a:pt x="1701913" y="2347179"/>
                  <a:pt x="1456188" y="2296112"/>
                  <a:pt x="1350131" y="2308324"/>
                </a:cubicBezTo>
                <a:cubicBezTo>
                  <a:pt x="1244074" y="2320536"/>
                  <a:pt x="928840" y="2303641"/>
                  <a:pt x="815824" y="2308324"/>
                </a:cubicBezTo>
                <a:cubicBezTo>
                  <a:pt x="702808" y="2313007"/>
                  <a:pt x="357429" y="2274305"/>
                  <a:pt x="0" y="2308324"/>
                </a:cubicBezTo>
                <a:cubicBezTo>
                  <a:pt x="-39824" y="2151527"/>
                  <a:pt x="48161" y="1989916"/>
                  <a:pt x="0" y="1731243"/>
                </a:cubicBezTo>
                <a:cubicBezTo>
                  <a:pt x="-48161" y="1472570"/>
                  <a:pt x="18013" y="1404185"/>
                  <a:pt x="0" y="1200328"/>
                </a:cubicBezTo>
                <a:cubicBezTo>
                  <a:pt x="-18013" y="996471"/>
                  <a:pt x="8927" y="898349"/>
                  <a:pt x="0" y="600164"/>
                </a:cubicBezTo>
                <a:cubicBezTo>
                  <a:pt x="-8927" y="301979"/>
                  <a:pt x="57794" y="236469"/>
                  <a:pt x="0" y="0"/>
                </a:cubicBezTo>
                <a:close/>
              </a:path>
            </a:pathLst>
          </a:custGeom>
          <a:noFill/>
          <a:ln w="57150">
            <a:solidFill>
              <a:schemeClr val="tx1"/>
            </a:solidFill>
            <a:extLst>
              <a:ext uri="{C807C97D-BFC1-408E-A445-0C87EB9F89A2}">
                <ask:lineSketchStyleProps xmlns:ask="http://schemas.microsoft.com/office/drawing/2018/sketchyshapes" sd="3093944357">
                  <a:prstGeom prst="rect">
                    <a:avLst/>
                  </a:prstGeom>
                  <ask:type>
                    <ask:lineSketchScribble/>
                  </ask:type>
                </ask:lineSketchStyleProps>
              </a:ext>
            </a:extLst>
          </a:ln>
        </p:spPr>
        <p:txBody>
          <a:bodyPr wrap="square" rtlCol="0">
            <a:spAutoFit/>
          </a:bodyPr>
          <a:lstStyle/>
          <a:p>
            <a:pPr algn="ctr"/>
            <a:r>
              <a:rPr lang="en-GB" sz="3600" dirty="0"/>
              <a:t>What does the word citizen mean?</a:t>
            </a:r>
          </a:p>
          <a:p>
            <a:pPr algn="ctr"/>
            <a:r>
              <a:rPr lang="en-GB" sz="3600" dirty="0"/>
              <a:t>What is a citizen?</a:t>
            </a:r>
          </a:p>
        </p:txBody>
      </p:sp>
      <p:pic>
        <p:nvPicPr>
          <p:cNvPr id="8" name="Picture 7" descr="A screenshot of a social media post&#10;&#10;Description automatically generated">
            <a:extLst>
              <a:ext uri="{FF2B5EF4-FFF2-40B4-BE49-F238E27FC236}">
                <a16:creationId xmlns:a16="http://schemas.microsoft.com/office/drawing/2014/main" id="{B3961756-31F1-47F4-B01C-ABA4547FA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 y="1496615"/>
            <a:ext cx="11858780" cy="5231445"/>
          </a:xfrm>
          <a:prstGeom prst="rect">
            <a:avLst/>
          </a:prstGeom>
        </p:spPr>
      </p:pic>
    </p:spTree>
    <p:extLst>
      <p:ext uri="{BB962C8B-B14F-4D97-AF65-F5344CB8AC3E}">
        <p14:creationId xmlns:p14="http://schemas.microsoft.com/office/powerpoint/2010/main" val="226985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23B9-D355-46D5-B3A9-7D4A33DF40F7}"/>
              </a:ext>
            </a:extLst>
          </p:cNvPr>
          <p:cNvSpPr>
            <a:spLocks noGrp="1"/>
          </p:cNvSpPr>
          <p:nvPr>
            <p:ph type="title"/>
          </p:nvPr>
        </p:nvSpPr>
        <p:spPr>
          <a:xfrm>
            <a:off x="838200" y="144991"/>
            <a:ext cx="10515600" cy="1325563"/>
          </a:xfrm>
        </p:spPr>
        <p:txBody>
          <a:bodyPr>
            <a:normAutofit/>
          </a:bodyPr>
          <a:lstStyle/>
          <a:p>
            <a:r>
              <a:rPr lang="en-GB" sz="6000" b="1" dirty="0"/>
              <a:t>Get into small groups</a:t>
            </a:r>
          </a:p>
        </p:txBody>
      </p:sp>
      <p:sp>
        <p:nvSpPr>
          <p:cNvPr id="3" name="Content Placeholder 2">
            <a:extLst>
              <a:ext uri="{FF2B5EF4-FFF2-40B4-BE49-F238E27FC236}">
                <a16:creationId xmlns:a16="http://schemas.microsoft.com/office/drawing/2014/main" id="{232EBDF3-CD20-49F0-9FE2-A1AF6B7DBAE5}"/>
              </a:ext>
            </a:extLst>
          </p:cNvPr>
          <p:cNvSpPr>
            <a:spLocks noGrp="1"/>
          </p:cNvSpPr>
          <p:nvPr>
            <p:ph idx="1"/>
          </p:nvPr>
        </p:nvSpPr>
        <p:spPr>
          <a:xfrm>
            <a:off x="381000" y="1470554"/>
            <a:ext cx="10515600" cy="4351338"/>
          </a:xfrm>
        </p:spPr>
        <p:txBody>
          <a:bodyPr>
            <a:normAutofit/>
          </a:bodyPr>
          <a:lstStyle/>
          <a:p>
            <a:pPr marL="0" indent="0">
              <a:buNone/>
            </a:pPr>
            <a:r>
              <a:rPr lang="en-GB" sz="3200" dirty="0"/>
              <a:t>As a group, you will have time to create two citizens</a:t>
            </a:r>
          </a:p>
          <a:p>
            <a:pPr>
              <a:buFontTx/>
              <a:buChar char="-"/>
            </a:pPr>
            <a:r>
              <a:rPr lang="en-GB" sz="3200" dirty="0"/>
              <a:t>One will be an absolute model citizen!</a:t>
            </a:r>
          </a:p>
          <a:p>
            <a:pPr>
              <a:buFontTx/>
              <a:buChar char="-"/>
            </a:pPr>
            <a:r>
              <a:rPr lang="en-GB" sz="3200" dirty="0"/>
              <a:t>The other will a terrible citizen!</a:t>
            </a:r>
          </a:p>
          <a:p>
            <a:pPr>
              <a:buFontTx/>
              <a:buChar char="-"/>
            </a:pPr>
            <a:endParaRPr lang="en-GB" sz="3200" dirty="0"/>
          </a:p>
          <a:p>
            <a:pPr marL="0" indent="0">
              <a:buNone/>
            </a:pPr>
            <a:r>
              <a:rPr lang="en-GB" sz="3200" dirty="0"/>
              <a:t>Each group will then present their citizens to the class.</a:t>
            </a:r>
          </a:p>
          <a:p>
            <a:pPr marL="0" indent="0">
              <a:buNone/>
            </a:pPr>
            <a:r>
              <a:rPr lang="en-GB" sz="3200" dirty="0"/>
              <a:t>You can be as creative as you wish!</a:t>
            </a:r>
          </a:p>
        </p:txBody>
      </p:sp>
      <p:pic>
        <p:nvPicPr>
          <p:cNvPr id="5" name="Picture 4">
            <a:extLst>
              <a:ext uri="{FF2B5EF4-FFF2-40B4-BE49-F238E27FC236}">
                <a16:creationId xmlns:a16="http://schemas.microsoft.com/office/drawing/2014/main" id="{5FE81840-0AEB-49BD-BF6E-AED936CB4DC1}"/>
              </a:ext>
            </a:extLst>
          </p:cNvPr>
          <p:cNvPicPr>
            <a:picLocks noChangeAspect="1"/>
          </p:cNvPicPr>
          <p:nvPr/>
        </p:nvPicPr>
        <p:blipFill rotWithShape="1">
          <a:blip r:embed="rId2"/>
          <a:srcRect t="7175" b="8963"/>
          <a:stretch/>
        </p:blipFill>
        <p:spPr>
          <a:xfrm>
            <a:off x="9223917" y="4404707"/>
            <a:ext cx="2752493" cy="2308302"/>
          </a:xfrm>
          <a:prstGeom prst="rect">
            <a:avLst/>
          </a:prstGeom>
        </p:spPr>
      </p:pic>
    </p:spTree>
    <p:extLst>
      <p:ext uri="{BB962C8B-B14F-4D97-AF65-F5344CB8AC3E}">
        <p14:creationId xmlns:p14="http://schemas.microsoft.com/office/powerpoint/2010/main" val="349876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8CFE061C-87F2-4ABF-8191-184FC2571878}"/>
              </a:ext>
            </a:extLst>
          </p:cNvPr>
          <p:cNvSpPr/>
          <p:nvPr/>
        </p:nvSpPr>
        <p:spPr>
          <a:xfrm>
            <a:off x="1862667" y="254001"/>
            <a:ext cx="9169400" cy="5283200"/>
          </a:xfrm>
          <a:prstGeom prst="cloudCallout">
            <a:avLst>
              <a:gd name="adj1" fmla="val -52821"/>
              <a:gd name="adj2" fmla="val 64808"/>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5B49393-0DB0-4826-A1D8-69E69255489B}"/>
              </a:ext>
            </a:extLst>
          </p:cNvPr>
          <p:cNvSpPr txBox="1"/>
          <p:nvPr/>
        </p:nvSpPr>
        <p:spPr>
          <a:xfrm>
            <a:off x="2857500" y="1659466"/>
            <a:ext cx="7179733" cy="2862322"/>
          </a:xfrm>
          <a:prstGeom prst="rect">
            <a:avLst/>
          </a:prstGeom>
          <a:noFill/>
        </p:spPr>
        <p:txBody>
          <a:bodyPr wrap="square" rtlCol="0">
            <a:spAutoFit/>
          </a:bodyPr>
          <a:lstStyle/>
          <a:p>
            <a:pPr algn="ctr"/>
            <a:r>
              <a:rPr lang="en-GB" sz="6000" dirty="0"/>
              <a:t>What is citizenship education?</a:t>
            </a:r>
          </a:p>
          <a:p>
            <a:pPr algn="ctr"/>
            <a:r>
              <a:rPr lang="en-GB" sz="6000" dirty="0"/>
              <a:t>(Topic / aims)</a:t>
            </a:r>
          </a:p>
        </p:txBody>
      </p:sp>
      <p:pic>
        <p:nvPicPr>
          <p:cNvPr id="6" name="Picture 5">
            <a:extLst>
              <a:ext uri="{FF2B5EF4-FFF2-40B4-BE49-F238E27FC236}">
                <a16:creationId xmlns:a16="http://schemas.microsoft.com/office/drawing/2014/main" id="{80B248A9-6750-40BA-8BBA-BCA487ED544B}"/>
              </a:ext>
            </a:extLst>
          </p:cNvPr>
          <p:cNvPicPr>
            <a:picLocks noChangeAspect="1"/>
          </p:cNvPicPr>
          <p:nvPr/>
        </p:nvPicPr>
        <p:blipFill>
          <a:blip r:embed="rId2"/>
          <a:stretch>
            <a:fillRect/>
          </a:stretch>
        </p:blipFill>
        <p:spPr>
          <a:xfrm>
            <a:off x="10037233" y="4633337"/>
            <a:ext cx="2154767" cy="2102425"/>
          </a:xfrm>
          <a:prstGeom prst="rect">
            <a:avLst/>
          </a:prstGeom>
        </p:spPr>
      </p:pic>
    </p:spTree>
    <p:extLst>
      <p:ext uri="{BB962C8B-B14F-4D97-AF65-F5344CB8AC3E}">
        <p14:creationId xmlns:p14="http://schemas.microsoft.com/office/powerpoint/2010/main" val="2901761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3461-8DB0-42CD-AF45-75462261E4E7}"/>
              </a:ext>
            </a:extLst>
          </p:cNvPr>
          <p:cNvSpPr>
            <a:spLocks noGrp="1"/>
          </p:cNvSpPr>
          <p:nvPr>
            <p:ph type="title"/>
          </p:nvPr>
        </p:nvSpPr>
        <p:spPr/>
        <p:txBody>
          <a:bodyPr>
            <a:normAutofit/>
          </a:bodyPr>
          <a:lstStyle/>
          <a:p>
            <a:r>
              <a:rPr lang="en-GB" sz="6000" b="1" dirty="0"/>
              <a:t>Worlds best citizen…</a:t>
            </a:r>
          </a:p>
        </p:txBody>
      </p:sp>
      <p:sp>
        <p:nvSpPr>
          <p:cNvPr id="3" name="Content Placeholder 2">
            <a:extLst>
              <a:ext uri="{FF2B5EF4-FFF2-40B4-BE49-F238E27FC236}">
                <a16:creationId xmlns:a16="http://schemas.microsoft.com/office/drawing/2014/main" id="{9A5463D3-5223-4732-A41F-EE9B55553B32}"/>
              </a:ext>
            </a:extLst>
          </p:cNvPr>
          <p:cNvSpPr>
            <a:spLocks noGrp="1"/>
          </p:cNvSpPr>
          <p:nvPr>
            <p:ph idx="1"/>
          </p:nvPr>
        </p:nvSpPr>
        <p:spPr>
          <a:xfrm>
            <a:off x="5647267" y="1893358"/>
            <a:ext cx="6180667" cy="4351338"/>
          </a:xfrm>
        </p:spPr>
        <p:txBody>
          <a:bodyPr>
            <a:normAutofit/>
          </a:bodyPr>
          <a:lstStyle/>
          <a:p>
            <a:pPr marL="0" indent="0" algn="ctr">
              <a:buNone/>
            </a:pPr>
            <a:r>
              <a:rPr lang="en-GB" sz="3200" dirty="0"/>
              <a:t>Create a perfect citizen, consider:</a:t>
            </a:r>
          </a:p>
          <a:p>
            <a:pPr marL="0" indent="0" algn="ctr">
              <a:buNone/>
            </a:pPr>
            <a:r>
              <a:rPr lang="en-GB" sz="3200" dirty="0"/>
              <a:t>How would they behave?</a:t>
            </a:r>
          </a:p>
          <a:p>
            <a:pPr marL="0" indent="0" algn="ctr">
              <a:buNone/>
            </a:pPr>
            <a:r>
              <a:rPr lang="en-GB" sz="3200" dirty="0"/>
              <a:t>What would they do?</a:t>
            </a:r>
          </a:p>
          <a:p>
            <a:pPr marL="0" indent="0" algn="ctr">
              <a:buNone/>
            </a:pPr>
            <a:r>
              <a:rPr lang="en-GB" sz="3200" dirty="0"/>
              <a:t>What would they not do?</a:t>
            </a:r>
          </a:p>
          <a:p>
            <a:pPr marL="0" indent="0" algn="ctr">
              <a:buNone/>
            </a:pPr>
            <a:endParaRPr lang="en-GB" sz="3200" dirty="0"/>
          </a:p>
          <a:p>
            <a:pPr marL="0" indent="0" algn="ctr">
              <a:buNone/>
            </a:pPr>
            <a:r>
              <a:rPr lang="en-GB" sz="3200" dirty="0"/>
              <a:t>Keep it citizenship! (Think back to the purpose and aims)</a:t>
            </a:r>
          </a:p>
        </p:txBody>
      </p:sp>
      <p:pic>
        <p:nvPicPr>
          <p:cNvPr id="5" name="Picture 4">
            <a:extLst>
              <a:ext uri="{FF2B5EF4-FFF2-40B4-BE49-F238E27FC236}">
                <a16:creationId xmlns:a16="http://schemas.microsoft.com/office/drawing/2014/main" id="{381426CA-5121-4758-A262-CE930EADD175}"/>
              </a:ext>
            </a:extLst>
          </p:cNvPr>
          <p:cNvPicPr>
            <a:picLocks noChangeAspect="1"/>
          </p:cNvPicPr>
          <p:nvPr/>
        </p:nvPicPr>
        <p:blipFill rotWithShape="1">
          <a:blip r:embed="rId2"/>
          <a:srcRect t="14959" b="17236"/>
          <a:stretch/>
        </p:blipFill>
        <p:spPr>
          <a:xfrm>
            <a:off x="364066" y="1690688"/>
            <a:ext cx="5073848" cy="4650059"/>
          </a:xfrm>
          <a:prstGeom prst="rect">
            <a:avLst/>
          </a:prstGeom>
        </p:spPr>
      </p:pic>
    </p:spTree>
    <p:extLst>
      <p:ext uri="{BB962C8B-B14F-4D97-AF65-F5344CB8AC3E}">
        <p14:creationId xmlns:p14="http://schemas.microsoft.com/office/powerpoint/2010/main" val="282130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3461-8DB0-42CD-AF45-75462261E4E7}"/>
              </a:ext>
            </a:extLst>
          </p:cNvPr>
          <p:cNvSpPr>
            <a:spLocks noGrp="1"/>
          </p:cNvSpPr>
          <p:nvPr>
            <p:ph type="title"/>
          </p:nvPr>
        </p:nvSpPr>
        <p:spPr/>
        <p:txBody>
          <a:bodyPr>
            <a:normAutofit/>
          </a:bodyPr>
          <a:lstStyle/>
          <a:p>
            <a:r>
              <a:rPr lang="en-GB" sz="6000" b="1" dirty="0"/>
              <a:t>Worlds worst citizen…</a:t>
            </a:r>
          </a:p>
        </p:txBody>
      </p:sp>
      <p:sp>
        <p:nvSpPr>
          <p:cNvPr id="3" name="Content Placeholder 2">
            <a:extLst>
              <a:ext uri="{FF2B5EF4-FFF2-40B4-BE49-F238E27FC236}">
                <a16:creationId xmlns:a16="http://schemas.microsoft.com/office/drawing/2014/main" id="{9A5463D3-5223-4732-A41F-EE9B55553B32}"/>
              </a:ext>
            </a:extLst>
          </p:cNvPr>
          <p:cNvSpPr>
            <a:spLocks noGrp="1"/>
          </p:cNvSpPr>
          <p:nvPr>
            <p:ph idx="1"/>
          </p:nvPr>
        </p:nvSpPr>
        <p:spPr>
          <a:xfrm>
            <a:off x="5647267" y="1893358"/>
            <a:ext cx="6180667" cy="4351338"/>
          </a:xfrm>
        </p:spPr>
        <p:txBody>
          <a:bodyPr>
            <a:normAutofit/>
          </a:bodyPr>
          <a:lstStyle/>
          <a:p>
            <a:pPr marL="0" indent="0" algn="ctr">
              <a:buNone/>
            </a:pPr>
            <a:r>
              <a:rPr lang="en-GB" sz="3600" dirty="0"/>
              <a:t>How would they behave?</a:t>
            </a:r>
          </a:p>
          <a:p>
            <a:pPr marL="0" indent="0" algn="ctr">
              <a:buNone/>
            </a:pPr>
            <a:r>
              <a:rPr lang="en-GB" sz="3600" dirty="0"/>
              <a:t>What would they do?</a:t>
            </a:r>
          </a:p>
          <a:p>
            <a:pPr marL="0" indent="0" algn="ctr">
              <a:buNone/>
            </a:pPr>
            <a:r>
              <a:rPr lang="en-GB" sz="3600" dirty="0"/>
              <a:t>What would they not do?</a:t>
            </a:r>
          </a:p>
          <a:p>
            <a:pPr marL="0" indent="0" algn="ctr">
              <a:buNone/>
            </a:pPr>
            <a:endParaRPr lang="en-GB" sz="3600" dirty="0"/>
          </a:p>
          <a:p>
            <a:pPr marL="0" indent="0" algn="ctr">
              <a:buNone/>
            </a:pPr>
            <a:r>
              <a:rPr lang="en-GB" sz="3600" dirty="0"/>
              <a:t>Keep it citizenship! (Think back to the purpose and aims)</a:t>
            </a:r>
          </a:p>
        </p:txBody>
      </p:sp>
      <p:pic>
        <p:nvPicPr>
          <p:cNvPr id="5" name="Picture 4">
            <a:extLst>
              <a:ext uri="{FF2B5EF4-FFF2-40B4-BE49-F238E27FC236}">
                <a16:creationId xmlns:a16="http://schemas.microsoft.com/office/drawing/2014/main" id="{63B4FC11-74E1-41DB-8294-F46C86D4D581}"/>
              </a:ext>
            </a:extLst>
          </p:cNvPr>
          <p:cNvPicPr>
            <a:picLocks noChangeAspect="1"/>
          </p:cNvPicPr>
          <p:nvPr/>
        </p:nvPicPr>
        <p:blipFill>
          <a:blip r:embed="rId2"/>
          <a:stretch>
            <a:fillRect/>
          </a:stretch>
        </p:blipFill>
        <p:spPr>
          <a:xfrm>
            <a:off x="438407" y="1593045"/>
            <a:ext cx="5072312" cy="4651651"/>
          </a:xfrm>
          <a:prstGeom prst="rect">
            <a:avLst/>
          </a:prstGeom>
        </p:spPr>
      </p:pic>
    </p:spTree>
    <p:extLst>
      <p:ext uri="{BB962C8B-B14F-4D97-AF65-F5344CB8AC3E}">
        <p14:creationId xmlns:p14="http://schemas.microsoft.com/office/powerpoint/2010/main" val="259294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73C3-B596-4188-A9F8-F708CFE70EDA}"/>
              </a:ext>
            </a:extLst>
          </p:cNvPr>
          <p:cNvSpPr>
            <a:spLocks noGrp="1"/>
          </p:cNvSpPr>
          <p:nvPr>
            <p:ph type="title"/>
          </p:nvPr>
        </p:nvSpPr>
        <p:spPr>
          <a:xfrm>
            <a:off x="838200" y="204259"/>
            <a:ext cx="10515600" cy="777875"/>
          </a:xfrm>
        </p:spPr>
        <p:txBody>
          <a:bodyPr/>
          <a:lstStyle/>
          <a:p>
            <a:r>
              <a:rPr lang="en-GB" b="1" dirty="0"/>
              <a:t>Independent work – Model citizen</a:t>
            </a:r>
          </a:p>
        </p:txBody>
      </p:sp>
      <p:sp>
        <p:nvSpPr>
          <p:cNvPr id="3" name="Content Placeholder 2">
            <a:extLst>
              <a:ext uri="{FF2B5EF4-FFF2-40B4-BE49-F238E27FC236}">
                <a16:creationId xmlns:a16="http://schemas.microsoft.com/office/drawing/2014/main" id="{1A311409-FDEC-46F2-893A-3EC4E130FF57}"/>
              </a:ext>
            </a:extLst>
          </p:cNvPr>
          <p:cNvSpPr>
            <a:spLocks noGrp="1"/>
          </p:cNvSpPr>
          <p:nvPr>
            <p:ph idx="1"/>
          </p:nvPr>
        </p:nvSpPr>
        <p:spPr>
          <a:xfrm>
            <a:off x="110066" y="937154"/>
            <a:ext cx="11971867" cy="4351338"/>
          </a:xfrm>
        </p:spPr>
        <p:txBody>
          <a:bodyPr>
            <a:normAutofit/>
          </a:bodyPr>
          <a:lstStyle/>
          <a:p>
            <a:pPr marL="0" indent="0">
              <a:buNone/>
            </a:pPr>
            <a:r>
              <a:rPr lang="en-GB" sz="3000" dirty="0"/>
              <a:t>In your work book, write a mini essay explaining the responsibilities of a model citizen.</a:t>
            </a:r>
          </a:p>
          <a:p>
            <a:pPr marL="0" indent="0">
              <a:buNone/>
            </a:pPr>
            <a:r>
              <a:rPr lang="en-GB" sz="3000" dirty="0"/>
              <a:t>Use the picture prompts to help you.</a:t>
            </a:r>
          </a:p>
          <a:p>
            <a:pPr marL="0" indent="0">
              <a:buNone/>
            </a:pPr>
            <a:r>
              <a:rPr lang="en-GB" sz="3000" dirty="0"/>
              <a:t>Ensure you explain why the behaviours / actions you are writing about are so important.</a:t>
            </a:r>
          </a:p>
        </p:txBody>
      </p:sp>
      <p:pic>
        <p:nvPicPr>
          <p:cNvPr id="14" name="Picture 13">
            <a:extLst>
              <a:ext uri="{FF2B5EF4-FFF2-40B4-BE49-F238E27FC236}">
                <a16:creationId xmlns:a16="http://schemas.microsoft.com/office/drawing/2014/main" id="{457171CC-3044-4208-BFA9-5290C4EF9B3B}"/>
              </a:ext>
            </a:extLst>
          </p:cNvPr>
          <p:cNvPicPr>
            <a:picLocks noChangeAspect="1"/>
          </p:cNvPicPr>
          <p:nvPr/>
        </p:nvPicPr>
        <p:blipFill>
          <a:blip r:embed="rId2"/>
          <a:stretch>
            <a:fillRect/>
          </a:stretch>
        </p:blipFill>
        <p:spPr>
          <a:xfrm>
            <a:off x="3049135" y="3668096"/>
            <a:ext cx="1979547" cy="1321534"/>
          </a:xfrm>
          <a:prstGeom prst="rect">
            <a:avLst/>
          </a:prstGeom>
        </p:spPr>
      </p:pic>
      <p:pic>
        <p:nvPicPr>
          <p:cNvPr id="15" name="Picture 14">
            <a:extLst>
              <a:ext uri="{FF2B5EF4-FFF2-40B4-BE49-F238E27FC236}">
                <a16:creationId xmlns:a16="http://schemas.microsoft.com/office/drawing/2014/main" id="{19D0D172-9341-4A79-970B-1C5463EAAB48}"/>
              </a:ext>
            </a:extLst>
          </p:cNvPr>
          <p:cNvPicPr>
            <a:picLocks noChangeAspect="1"/>
          </p:cNvPicPr>
          <p:nvPr/>
        </p:nvPicPr>
        <p:blipFill>
          <a:blip r:embed="rId3"/>
          <a:stretch>
            <a:fillRect/>
          </a:stretch>
        </p:blipFill>
        <p:spPr>
          <a:xfrm>
            <a:off x="5049460" y="5238350"/>
            <a:ext cx="2456985" cy="1364992"/>
          </a:xfrm>
          <a:prstGeom prst="rect">
            <a:avLst/>
          </a:prstGeom>
        </p:spPr>
      </p:pic>
      <p:pic>
        <p:nvPicPr>
          <p:cNvPr id="16" name="Picture 15">
            <a:extLst>
              <a:ext uri="{FF2B5EF4-FFF2-40B4-BE49-F238E27FC236}">
                <a16:creationId xmlns:a16="http://schemas.microsoft.com/office/drawing/2014/main" id="{BC510B0C-534F-42CB-A84F-0AA004402102}"/>
              </a:ext>
            </a:extLst>
          </p:cNvPr>
          <p:cNvPicPr>
            <a:picLocks noChangeAspect="1"/>
          </p:cNvPicPr>
          <p:nvPr/>
        </p:nvPicPr>
        <p:blipFill rotWithShape="1">
          <a:blip r:embed="rId4"/>
          <a:srcRect l="6837" t="3092" r="17308" b="48956"/>
          <a:stretch/>
        </p:blipFill>
        <p:spPr>
          <a:xfrm>
            <a:off x="3195136" y="5161374"/>
            <a:ext cx="1626707" cy="1321533"/>
          </a:xfrm>
          <a:prstGeom prst="rect">
            <a:avLst/>
          </a:prstGeom>
        </p:spPr>
      </p:pic>
      <p:pic>
        <p:nvPicPr>
          <p:cNvPr id="17" name="Picture 16">
            <a:extLst>
              <a:ext uri="{FF2B5EF4-FFF2-40B4-BE49-F238E27FC236}">
                <a16:creationId xmlns:a16="http://schemas.microsoft.com/office/drawing/2014/main" id="{CE00BA4E-296F-4DE6-90B3-D272150744AF}"/>
              </a:ext>
            </a:extLst>
          </p:cNvPr>
          <p:cNvPicPr>
            <a:picLocks noChangeAspect="1"/>
          </p:cNvPicPr>
          <p:nvPr/>
        </p:nvPicPr>
        <p:blipFill rotWithShape="1">
          <a:blip r:embed="rId5"/>
          <a:srcRect l="14607" r="15451"/>
          <a:stretch/>
        </p:blipFill>
        <p:spPr>
          <a:xfrm>
            <a:off x="5262587" y="3466546"/>
            <a:ext cx="1717889" cy="1637438"/>
          </a:xfrm>
          <a:prstGeom prst="rect">
            <a:avLst/>
          </a:prstGeom>
        </p:spPr>
      </p:pic>
      <p:pic>
        <p:nvPicPr>
          <p:cNvPr id="20" name="Picture 19" descr="A picture containing game, drawing&#10;&#10;Description automatically generated">
            <a:extLst>
              <a:ext uri="{FF2B5EF4-FFF2-40B4-BE49-F238E27FC236}">
                <a16:creationId xmlns:a16="http://schemas.microsoft.com/office/drawing/2014/main" id="{888256B6-397F-4952-B483-FA6ABBC290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7931" y="3522547"/>
            <a:ext cx="1557116" cy="1155086"/>
          </a:xfrm>
          <a:prstGeom prst="rect">
            <a:avLst/>
          </a:prstGeom>
        </p:spPr>
      </p:pic>
      <p:pic>
        <p:nvPicPr>
          <p:cNvPr id="23" name="Picture 22" descr="A picture containing helmet, umbrella, sign&#10;&#10;Description automatically generated">
            <a:extLst>
              <a:ext uri="{FF2B5EF4-FFF2-40B4-BE49-F238E27FC236}">
                <a16:creationId xmlns:a16="http://schemas.microsoft.com/office/drawing/2014/main" id="{423CD835-92A4-4FC1-AEAA-FAF6AC206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6556" y="5161374"/>
            <a:ext cx="1607581" cy="1283724"/>
          </a:xfrm>
          <a:prstGeom prst="rect">
            <a:avLst/>
          </a:prstGeom>
        </p:spPr>
      </p:pic>
      <p:pic>
        <p:nvPicPr>
          <p:cNvPr id="24" name="Picture 23">
            <a:extLst>
              <a:ext uri="{FF2B5EF4-FFF2-40B4-BE49-F238E27FC236}">
                <a16:creationId xmlns:a16="http://schemas.microsoft.com/office/drawing/2014/main" id="{37FFAE23-E402-4072-8481-F22AEEA312B0}"/>
              </a:ext>
            </a:extLst>
          </p:cNvPr>
          <p:cNvPicPr>
            <a:picLocks noChangeAspect="1"/>
          </p:cNvPicPr>
          <p:nvPr/>
        </p:nvPicPr>
        <p:blipFill>
          <a:blip r:embed="rId8"/>
          <a:stretch>
            <a:fillRect/>
          </a:stretch>
        </p:blipFill>
        <p:spPr>
          <a:xfrm>
            <a:off x="9375579" y="3441378"/>
            <a:ext cx="1928263" cy="1365142"/>
          </a:xfrm>
          <a:prstGeom prst="rect">
            <a:avLst/>
          </a:prstGeom>
        </p:spPr>
      </p:pic>
      <p:pic>
        <p:nvPicPr>
          <p:cNvPr id="25" name="Picture 24">
            <a:extLst>
              <a:ext uri="{FF2B5EF4-FFF2-40B4-BE49-F238E27FC236}">
                <a16:creationId xmlns:a16="http://schemas.microsoft.com/office/drawing/2014/main" id="{C69C4CEF-E012-448E-A097-B5B66735BED2}"/>
              </a:ext>
            </a:extLst>
          </p:cNvPr>
          <p:cNvPicPr>
            <a:picLocks noChangeAspect="1"/>
          </p:cNvPicPr>
          <p:nvPr/>
        </p:nvPicPr>
        <p:blipFill rotWithShape="1">
          <a:blip r:embed="rId9"/>
          <a:srcRect l="3010" t="3713" r="4316" b="3713"/>
          <a:stretch/>
        </p:blipFill>
        <p:spPr>
          <a:xfrm>
            <a:off x="9626698" y="4966552"/>
            <a:ext cx="1979547" cy="1702429"/>
          </a:xfrm>
          <a:prstGeom prst="rect">
            <a:avLst/>
          </a:prstGeom>
        </p:spPr>
      </p:pic>
      <p:pic>
        <p:nvPicPr>
          <p:cNvPr id="26" name="Picture 25">
            <a:extLst>
              <a:ext uri="{FF2B5EF4-FFF2-40B4-BE49-F238E27FC236}">
                <a16:creationId xmlns:a16="http://schemas.microsoft.com/office/drawing/2014/main" id="{553F5B58-C983-4F05-A185-3E9F23E505BB}"/>
              </a:ext>
            </a:extLst>
          </p:cNvPr>
          <p:cNvPicPr>
            <a:picLocks noChangeAspect="1"/>
          </p:cNvPicPr>
          <p:nvPr/>
        </p:nvPicPr>
        <p:blipFill rotWithShape="1">
          <a:blip r:embed="rId10"/>
          <a:srcRect t="21138" b="20382"/>
          <a:stretch/>
        </p:blipFill>
        <p:spPr>
          <a:xfrm>
            <a:off x="239384" y="5228231"/>
            <a:ext cx="2826434" cy="1277129"/>
          </a:xfrm>
          <a:prstGeom prst="rect">
            <a:avLst/>
          </a:prstGeom>
        </p:spPr>
      </p:pic>
      <p:pic>
        <p:nvPicPr>
          <p:cNvPr id="28" name="Picture 27" descr="A picture containing drawing, sign&#10;&#10;Description automatically generated">
            <a:extLst>
              <a:ext uri="{FF2B5EF4-FFF2-40B4-BE49-F238E27FC236}">
                <a16:creationId xmlns:a16="http://schemas.microsoft.com/office/drawing/2014/main" id="{B5E1AA08-461D-41AF-973E-339829C605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200" y="3278542"/>
            <a:ext cx="1913480" cy="1822568"/>
          </a:xfrm>
          <a:prstGeom prst="rect">
            <a:avLst/>
          </a:prstGeom>
        </p:spPr>
      </p:pic>
    </p:spTree>
    <p:extLst>
      <p:ext uri="{BB962C8B-B14F-4D97-AF65-F5344CB8AC3E}">
        <p14:creationId xmlns:p14="http://schemas.microsoft.com/office/powerpoint/2010/main" val="137896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8CFE061C-87F2-4ABF-8191-184FC2571878}"/>
              </a:ext>
            </a:extLst>
          </p:cNvPr>
          <p:cNvSpPr/>
          <p:nvPr/>
        </p:nvSpPr>
        <p:spPr>
          <a:xfrm>
            <a:off x="1862667" y="254001"/>
            <a:ext cx="9169400" cy="5283200"/>
          </a:xfrm>
          <a:prstGeom prst="cloudCallout">
            <a:avLst>
              <a:gd name="adj1" fmla="val -52821"/>
              <a:gd name="adj2" fmla="val 64808"/>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5B49393-0DB0-4826-A1D8-69E69255489B}"/>
              </a:ext>
            </a:extLst>
          </p:cNvPr>
          <p:cNvSpPr txBox="1"/>
          <p:nvPr/>
        </p:nvSpPr>
        <p:spPr>
          <a:xfrm>
            <a:off x="2857500" y="1659466"/>
            <a:ext cx="7179733" cy="1938992"/>
          </a:xfrm>
          <a:prstGeom prst="rect">
            <a:avLst/>
          </a:prstGeom>
          <a:noFill/>
        </p:spPr>
        <p:txBody>
          <a:bodyPr wrap="square" rtlCol="0">
            <a:spAutoFit/>
          </a:bodyPr>
          <a:lstStyle/>
          <a:p>
            <a:pPr algn="ctr"/>
            <a:r>
              <a:rPr lang="en-GB" sz="6000" dirty="0"/>
              <a:t>What is citizenship education?</a:t>
            </a:r>
          </a:p>
        </p:txBody>
      </p:sp>
      <p:sp>
        <p:nvSpPr>
          <p:cNvPr id="2" name="Rectangle 1">
            <a:extLst>
              <a:ext uri="{FF2B5EF4-FFF2-40B4-BE49-F238E27FC236}">
                <a16:creationId xmlns:a16="http://schemas.microsoft.com/office/drawing/2014/main" id="{EB348984-56A1-4899-A1F7-3F9F5170DA43}"/>
              </a:ext>
            </a:extLst>
          </p:cNvPr>
          <p:cNvSpPr/>
          <p:nvPr/>
        </p:nvSpPr>
        <p:spPr>
          <a:xfrm rot="19838312">
            <a:off x="2319975" y="1659466"/>
            <a:ext cx="7822975" cy="1938992"/>
          </a:xfrm>
          <a:prstGeom prst="rect">
            <a:avLst/>
          </a:prstGeom>
          <a:noFill/>
        </p:spPr>
        <p:txBody>
          <a:bodyPr wrap="none" lIns="91440" tIns="45720" rIns="91440" bIns="45720">
            <a:spAutoFit/>
          </a:bodyPr>
          <a:lstStyle/>
          <a:p>
            <a:pPr algn="ctr"/>
            <a:r>
              <a:rPr lang="en-US" sz="12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Feedback</a:t>
            </a:r>
            <a:endParaRPr lang="en-US" sz="12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7505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17478-0B48-45CD-B0A3-445978114B5C}"/>
              </a:ext>
            </a:extLst>
          </p:cNvPr>
          <p:cNvSpPr>
            <a:spLocks noGrp="1"/>
          </p:cNvSpPr>
          <p:nvPr>
            <p:ph type="title"/>
          </p:nvPr>
        </p:nvSpPr>
        <p:spPr>
          <a:xfrm>
            <a:off x="330200" y="161926"/>
            <a:ext cx="10515600" cy="837142"/>
          </a:xfrm>
        </p:spPr>
        <p:txBody>
          <a:bodyPr/>
          <a:lstStyle/>
          <a:p>
            <a:r>
              <a:rPr lang="en-GB" b="1" dirty="0"/>
              <a:t>Purpose of study</a:t>
            </a:r>
          </a:p>
        </p:txBody>
      </p:sp>
      <p:sp>
        <p:nvSpPr>
          <p:cNvPr id="3" name="Content Placeholder 2">
            <a:extLst>
              <a:ext uri="{FF2B5EF4-FFF2-40B4-BE49-F238E27FC236}">
                <a16:creationId xmlns:a16="http://schemas.microsoft.com/office/drawing/2014/main" id="{724BD3A5-59F5-4271-8579-5C22E712CDE6}"/>
              </a:ext>
            </a:extLst>
          </p:cNvPr>
          <p:cNvSpPr>
            <a:spLocks noGrp="1"/>
          </p:cNvSpPr>
          <p:nvPr>
            <p:ph idx="1"/>
          </p:nvPr>
        </p:nvSpPr>
        <p:spPr>
          <a:xfrm>
            <a:off x="330199" y="1089025"/>
            <a:ext cx="11624733" cy="4351338"/>
          </a:xfrm>
        </p:spPr>
        <p:txBody>
          <a:bodyPr>
            <a:noAutofit/>
          </a:bodyPr>
          <a:lstStyle/>
          <a:p>
            <a:pPr marL="0" indent="0" algn="ctr">
              <a:buNone/>
            </a:pPr>
            <a:r>
              <a:rPr lang="en-GB" sz="3200" dirty="0"/>
              <a:t>A high-quality citizenship education helps to provide pupils with knowledge, skills and understanding to prepare them to play a full and active part in society. In particular, citizenship education should foster pupils’ keen awareness and understanding of democracy, government and how laws are made and upheld. Teaching should equip pupils with the skills and knowledge to explore political and social issues critically, to weigh evidence, debate and make reasoned arguments. It should also prepare pupils to take their place in society as responsible citizens, manage their money well and make sound financial decisions.</a:t>
            </a:r>
          </a:p>
        </p:txBody>
      </p:sp>
    </p:spTree>
    <p:extLst>
      <p:ext uri="{BB962C8B-B14F-4D97-AF65-F5344CB8AC3E}">
        <p14:creationId xmlns:p14="http://schemas.microsoft.com/office/powerpoint/2010/main" val="304379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2BC6-1B0E-4AF2-9299-2C2D9780D606}"/>
              </a:ext>
            </a:extLst>
          </p:cNvPr>
          <p:cNvSpPr>
            <a:spLocks noGrp="1"/>
          </p:cNvSpPr>
          <p:nvPr>
            <p:ph type="title"/>
          </p:nvPr>
        </p:nvSpPr>
        <p:spPr>
          <a:xfrm>
            <a:off x="1223433" y="205414"/>
            <a:ext cx="5037667" cy="921808"/>
          </a:xfrm>
        </p:spPr>
        <p:txBody>
          <a:bodyPr>
            <a:normAutofit/>
          </a:bodyPr>
          <a:lstStyle/>
          <a:p>
            <a:r>
              <a:rPr lang="en-GB" sz="6000" b="1" dirty="0"/>
              <a:t>Tweet it!</a:t>
            </a:r>
          </a:p>
        </p:txBody>
      </p:sp>
      <p:sp>
        <p:nvSpPr>
          <p:cNvPr id="3" name="Content Placeholder 2">
            <a:extLst>
              <a:ext uri="{FF2B5EF4-FFF2-40B4-BE49-F238E27FC236}">
                <a16:creationId xmlns:a16="http://schemas.microsoft.com/office/drawing/2014/main" id="{FEF35BA4-4190-46BF-9F9C-3A63827AFDE2}"/>
              </a:ext>
            </a:extLst>
          </p:cNvPr>
          <p:cNvSpPr>
            <a:spLocks noGrp="1"/>
          </p:cNvSpPr>
          <p:nvPr>
            <p:ph idx="1"/>
          </p:nvPr>
        </p:nvSpPr>
        <p:spPr>
          <a:xfrm>
            <a:off x="4004733" y="564090"/>
            <a:ext cx="7730067" cy="5090583"/>
          </a:xfrm>
        </p:spPr>
        <p:txBody>
          <a:bodyPr/>
          <a:lstStyle/>
          <a:p>
            <a:pPr marL="0" indent="0">
              <a:buNone/>
            </a:pPr>
            <a:endParaRPr lang="en-GB" dirty="0"/>
          </a:p>
          <a:p>
            <a:pPr marL="0" indent="0">
              <a:buNone/>
            </a:pPr>
            <a:endParaRPr lang="en-GB" dirty="0"/>
          </a:p>
          <a:p>
            <a:pPr marL="0" indent="0">
              <a:buNone/>
            </a:pPr>
            <a:endParaRPr lang="en-GB" dirty="0"/>
          </a:p>
        </p:txBody>
      </p:sp>
      <p:sp>
        <p:nvSpPr>
          <p:cNvPr id="5" name="TextBox 4">
            <a:extLst>
              <a:ext uri="{FF2B5EF4-FFF2-40B4-BE49-F238E27FC236}">
                <a16:creationId xmlns:a16="http://schemas.microsoft.com/office/drawing/2014/main" id="{910D7D36-C2D6-4AD3-86BE-D4ACB61C6936}"/>
              </a:ext>
            </a:extLst>
          </p:cNvPr>
          <p:cNvSpPr txBox="1"/>
          <p:nvPr/>
        </p:nvSpPr>
        <p:spPr>
          <a:xfrm>
            <a:off x="364067" y="3543447"/>
            <a:ext cx="11794067" cy="3170099"/>
          </a:xfrm>
          <a:prstGeom prst="rect">
            <a:avLst/>
          </a:prstGeom>
          <a:noFill/>
        </p:spPr>
        <p:txBody>
          <a:bodyPr wrap="square" rtlCol="0">
            <a:spAutoFit/>
          </a:bodyPr>
          <a:lstStyle/>
          <a:p>
            <a:pPr algn="ctr"/>
            <a:r>
              <a:rPr lang="en-GB" sz="4000" dirty="0"/>
              <a:t>In your groups, summarise the purpose of study in a tweet of 30 words or less.</a:t>
            </a:r>
          </a:p>
          <a:p>
            <a:pPr algn="ctr"/>
            <a:r>
              <a:rPr lang="en-GB" sz="4000" dirty="0"/>
              <a:t>You can then create 3 hashtags to promote the subject.</a:t>
            </a:r>
          </a:p>
          <a:p>
            <a:pPr algn="ctr"/>
            <a:r>
              <a:rPr lang="en-GB" sz="4000" dirty="0"/>
              <a:t>Be ready to feedback. </a:t>
            </a:r>
          </a:p>
        </p:txBody>
      </p:sp>
      <p:pic>
        <p:nvPicPr>
          <p:cNvPr id="6" name="Picture 5">
            <a:extLst>
              <a:ext uri="{FF2B5EF4-FFF2-40B4-BE49-F238E27FC236}">
                <a16:creationId xmlns:a16="http://schemas.microsoft.com/office/drawing/2014/main" id="{B758A492-30E1-4FC3-BDF7-99AFCCDFFED2}"/>
              </a:ext>
            </a:extLst>
          </p:cNvPr>
          <p:cNvPicPr>
            <a:picLocks noChangeAspect="1"/>
          </p:cNvPicPr>
          <p:nvPr/>
        </p:nvPicPr>
        <p:blipFill>
          <a:blip r:embed="rId2"/>
          <a:stretch>
            <a:fillRect/>
          </a:stretch>
        </p:blipFill>
        <p:spPr>
          <a:xfrm>
            <a:off x="5731405" y="114150"/>
            <a:ext cx="6096528" cy="3429297"/>
          </a:xfrm>
          <a:prstGeom prst="rect">
            <a:avLst/>
          </a:prstGeom>
          <a:ln>
            <a:solidFill>
              <a:schemeClr val="tx1"/>
            </a:solidFill>
          </a:ln>
        </p:spPr>
      </p:pic>
      <p:pic>
        <p:nvPicPr>
          <p:cNvPr id="7" name="Picture 6">
            <a:extLst>
              <a:ext uri="{FF2B5EF4-FFF2-40B4-BE49-F238E27FC236}">
                <a16:creationId xmlns:a16="http://schemas.microsoft.com/office/drawing/2014/main" id="{C3E21DF0-4A2E-42A3-8483-F44437CCF8DC}"/>
              </a:ext>
            </a:extLst>
          </p:cNvPr>
          <p:cNvPicPr>
            <a:picLocks noChangeAspect="1"/>
          </p:cNvPicPr>
          <p:nvPr/>
        </p:nvPicPr>
        <p:blipFill>
          <a:blip r:embed="rId3"/>
          <a:stretch>
            <a:fillRect/>
          </a:stretch>
        </p:blipFill>
        <p:spPr>
          <a:xfrm>
            <a:off x="2079083" y="1276864"/>
            <a:ext cx="1832517" cy="1832517"/>
          </a:xfrm>
          <a:prstGeom prst="rect">
            <a:avLst/>
          </a:prstGeom>
        </p:spPr>
      </p:pic>
    </p:spTree>
    <p:extLst>
      <p:ext uri="{BB962C8B-B14F-4D97-AF65-F5344CB8AC3E}">
        <p14:creationId xmlns:p14="http://schemas.microsoft.com/office/powerpoint/2010/main" val="2271496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ECB91-ADB3-46F9-8F36-2D7B83128C5A}"/>
              </a:ext>
            </a:extLst>
          </p:cNvPr>
          <p:cNvSpPr>
            <a:spLocks noGrp="1"/>
          </p:cNvSpPr>
          <p:nvPr>
            <p:ph type="title"/>
          </p:nvPr>
        </p:nvSpPr>
        <p:spPr>
          <a:xfrm>
            <a:off x="965201" y="145521"/>
            <a:ext cx="10515600" cy="1031875"/>
          </a:xfrm>
        </p:spPr>
        <p:txBody>
          <a:bodyPr>
            <a:normAutofit/>
          </a:bodyPr>
          <a:lstStyle/>
          <a:p>
            <a:r>
              <a:rPr lang="en-GB" sz="6000" b="1" dirty="0"/>
              <a:t>Aims</a:t>
            </a:r>
          </a:p>
        </p:txBody>
      </p:sp>
      <p:sp>
        <p:nvSpPr>
          <p:cNvPr id="3" name="Content Placeholder 2">
            <a:extLst>
              <a:ext uri="{FF2B5EF4-FFF2-40B4-BE49-F238E27FC236}">
                <a16:creationId xmlns:a16="http://schemas.microsoft.com/office/drawing/2014/main" id="{ADB759D8-C656-4A64-BB1F-22BC99F3E671}"/>
              </a:ext>
            </a:extLst>
          </p:cNvPr>
          <p:cNvSpPr>
            <a:spLocks noGrp="1"/>
          </p:cNvSpPr>
          <p:nvPr>
            <p:ph idx="1"/>
          </p:nvPr>
        </p:nvSpPr>
        <p:spPr>
          <a:xfrm>
            <a:off x="262467" y="1329266"/>
            <a:ext cx="11667066" cy="4351338"/>
          </a:xfrm>
        </p:spPr>
        <p:txBody>
          <a:bodyPr>
            <a:noAutofit/>
          </a:bodyPr>
          <a:lstStyle/>
          <a:p>
            <a:pPr marL="0" indent="0">
              <a:buNone/>
            </a:pPr>
            <a:r>
              <a:rPr lang="en-GB" dirty="0"/>
              <a:t>Acquire a sound knowledge and understanding of how the United Kingdom is governed, its political system and how citizens participate actively in its democratic systems of government</a:t>
            </a:r>
          </a:p>
          <a:p>
            <a:pPr marL="0" indent="0">
              <a:buNone/>
            </a:pPr>
            <a:r>
              <a:rPr lang="en-GB" dirty="0"/>
              <a:t>Develop a sound knowledge and understanding of the role of law and the justice system in our society and how laws are shaped and enforced</a:t>
            </a:r>
          </a:p>
          <a:p>
            <a:pPr marL="0" indent="0">
              <a:buNone/>
            </a:pPr>
            <a:r>
              <a:rPr lang="en-GB" dirty="0"/>
              <a:t>Develop an interest in, and commitment to, participation in volunteering as well as other forms of responsible activity, that they will take with them into adulthood</a:t>
            </a:r>
          </a:p>
          <a:p>
            <a:pPr marL="0" indent="0">
              <a:buNone/>
            </a:pPr>
            <a:r>
              <a:rPr lang="en-GB" dirty="0"/>
              <a:t>Are equipped with the skills to think critically and debate political questions, to enable them to manage their money on a day-to-day basis, and plan for future financial needs</a:t>
            </a:r>
          </a:p>
        </p:txBody>
      </p:sp>
      <p:pic>
        <p:nvPicPr>
          <p:cNvPr id="5" name="Picture 4">
            <a:extLst>
              <a:ext uri="{FF2B5EF4-FFF2-40B4-BE49-F238E27FC236}">
                <a16:creationId xmlns:a16="http://schemas.microsoft.com/office/drawing/2014/main" id="{D6359DB8-2C4A-4217-AA24-CF331B86DDA3}"/>
              </a:ext>
            </a:extLst>
          </p:cNvPr>
          <p:cNvPicPr>
            <a:picLocks noChangeAspect="1"/>
          </p:cNvPicPr>
          <p:nvPr/>
        </p:nvPicPr>
        <p:blipFill>
          <a:blip r:embed="rId2"/>
          <a:stretch>
            <a:fillRect/>
          </a:stretch>
        </p:blipFill>
        <p:spPr>
          <a:xfrm>
            <a:off x="3286125" y="145521"/>
            <a:ext cx="862129" cy="837696"/>
          </a:xfrm>
          <a:prstGeom prst="rect">
            <a:avLst/>
          </a:prstGeom>
        </p:spPr>
      </p:pic>
    </p:spTree>
    <p:extLst>
      <p:ext uri="{BB962C8B-B14F-4D97-AF65-F5344CB8AC3E}">
        <p14:creationId xmlns:p14="http://schemas.microsoft.com/office/powerpoint/2010/main" val="22354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BA8B4-E287-4062-9CD1-CA439FFEE465}"/>
              </a:ext>
            </a:extLst>
          </p:cNvPr>
          <p:cNvSpPr>
            <a:spLocks noGrp="1"/>
          </p:cNvSpPr>
          <p:nvPr>
            <p:ph idx="1"/>
          </p:nvPr>
        </p:nvSpPr>
        <p:spPr>
          <a:xfrm>
            <a:off x="287867" y="250825"/>
            <a:ext cx="10515600" cy="4351338"/>
          </a:xfrm>
        </p:spPr>
        <p:txBody>
          <a:bodyPr>
            <a:noAutofit/>
          </a:bodyPr>
          <a:lstStyle/>
          <a:p>
            <a:pPr marL="0" indent="0" algn="ctr">
              <a:buNone/>
            </a:pPr>
            <a:r>
              <a:rPr lang="en-GB" sz="4400" b="1" dirty="0"/>
              <a:t>Citizenship is a great subject to study, however…</a:t>
            </a:r>
          </a:p>
          <a:p>
            <a:pPr marL="0" indent="0">
              <a:buNone/>
            </a:pPr>
            <a:endParaRPr lang="en-GB" sz="4400" dirty="0"/>
          </a:p>
          <a:p>
            <a:pPr marL="0" indent="0">
              <a:buNone/>
            </a:pPr>
            <a:r>
              <a:rPr lang="en-GB" sz="4400" dirty="0"/>
              <a:t>Citizenship is </a:t>
            </a:r>
            <a:r>
              <a:rPr lang="en-GB" sz="4400" u="sng" dirty="0"/>
              <a:t>not</a:t>
            </a:r>
            <a:r>
              <a:rPr lang="en-GB" sz="4400" dirty="0"/>
              <a:t> PSHE!</a:t>
            </a:r>
          </a:p>
          <a:p>
            <a:pPr marL="0" indent="0">
              <a:buNone/>
            </a:pPr>
            <a:endParaRPr lang="en-GB" sz="4400" dirty="0"/>
          </a:p>
          <a:p>
            <a:pPr marL="0" indent="0">
              <a:buNone/>
            </a:pPr>
            <a:r>
              <a:rPr lang="en-GB" sz="4400" dirty="0"/>
              <a:t>Citizenship isn’t a ‘doss’ subject!</a:t>
            </a:r>
          </a:p>
          <a:p>
            <a:pPr marL="0" indent="0">
              <a:buNone/>
            </a:pPr>
            <a:endParaRPr lang="en-GB" sz="4400" dirty="0"/>
          </a:p>
          <a:p>
            <a:pPr marL="0" indent="0">
              <a:buNone/>
            </a:pPr>
            <a:r>
              <a:rPr lang="en-GB" sz="4400" dirty="0"/>
              <a:t>You will need to do lots of extended writing in citizenship!</a:t>
            </a:r>
          </a:p>
        </p:txBody>
      </p:sp>
    </p:spTree>
    <p:extLst>
      <p:ext uri="{BB962C8B-B14F-4D97-AF65-F5344CB8AC3E}">
        <p14:creationId xmlns:p14="http://schemas.microsoft.com/office/powerpoint/2010/main" val="380053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7E829-E86C-4004-9F21-BE6E6CE57E10}"/>
              </a:ext>
            </a:extLst>
          </p:cNvPr>
          <p:cNvSpPr>
            <a:spLocks noGrp="1"/>
          </p:cNvSpPr>
          <p:nvPr>
            <p:ph type="title"/>
          </p:nvPr>
        </p:nvSpPr>
        <p:spPr>
          <a:xfrm>
            <a:off x="406400" y="2473325"/>
            <a:ext cx="11582400" cy="1325563"/>
          </a:xfrm>
        </p:spPr>
        <p:txBody>
          <a:bodyPr>
            <a:noAutofit/>
          </a:bodyPr>
          <a:lstStyle/>
          <a:p>
            <a:pPr algn="ctr"/>
            <a:r>
              <a:rPr lang="en-GB" sz="9600" dirty="0"/>
              <a:t>I became a citizenship teacher because…</a:t>
            </a:r>
          </a:p>
        </p:txBody>
      </p:sp>
    </p:spTree>
    <p:extLst>
      <p:ext uri="{BB962C8B-B14F-4D97-AF65-F5344CB8AC3E}">
        <p14:creationId xmlns:p14="http://schemas.microsoft.com/office/powerpoint/2010/main" val="49511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6C41-0756-4080-97A6-BAC8D8A75C1C}"/>
              </a:ext>
            </a:extLst>
          </p:cNvPr>
          <p:cNvSpPr>
            <a:spLocks noGrp="1"/>
          </p:cNvSpPr>
          <p:nvPr>
            <p:ph type="title"/>
          </p:nvPr>
        </p:nvSpPr>
        <p:spPr>
          <a:xfrm>
            <a:off x="152400" y="144991"/>
            <a:ext cx="12039600" cy="1325563"/>
          </a:xfrm>
        </p:spPr>
        <p:txBody>
          <a:bodyPr>
            <a:noAutofit/>
          </a:bodyPr>
          <a:lstStyle/>
          <a:p>
            <a:r>
              <a:rPr lang="en-GB" sz="5000" b="1" dirty="0"/>
              <a:t>I chose to study citizenship because…</a:t>
            </a:r>
          </a:p>
        </p:txBody>
      </p:sp>
      <p:sp>
        <p:nvSpPr>
          <p:cNvPr id="5" name="TextBox 4">
            <a:extLst>
              <a:ext uri="{FF2B5EF4-FFF2-40B4-BE49-F238E27FC236}">
                <a16:creationId xmlns:a16="http://schemas.microsoft.com/office/drawing/2014/main" id="{A9553481-DED2-4D8E-A87E-62B20007CCCD}"/>
              </a:ext>
            </a:extLst>
          </p:cNvPr>
          <p:cNvSpPr txBox="1"/>
          <p:nvPr/>
        </p:nvSpPr>
        <p:spPr>
          <a:xfrm>
            <a:off x="5757333" y="2548467"/>
            <a:ext cx="5901267" cy="2554545"/>
          </a:xfrm>
          <a:custGeom>
            <a:avLst/>
            <a:gdLst>
              <a:gd name="connsiteX0" fmla="*/ 0 w 5901267"/>
              <a:gd name="connsiteY0" fmla="*/ 0 h 2554545"/>
              <a:gd name="connsiteX1" fmla="*/ 472101 w 5901267"/>
              <a:gd name="connsiteY1" fmla="*/ 0 h 2554545"/>
              <a:gd name="connsiteX2" fmla="*/ 1121241 w 5901267"/>
              <a:gd name="connsiteY2" fmla="*/ 0 h 2554545"/>
              <a:gd name="connsiteX3" fmla="*/ 1770380 w 5901267"/>
              <a:gd name="connsiteY3" fmla="*/ 0 h 2554545"/>
              <a:gd name="connsiteX4" fmla="*/ 2242481 w 5901267"/>
              <a:gd name="connsiteY4" fmla="*/ 0 h 2554545"/>
              <a:gd name="connsiteX5" fmla="*/ 2773595 w 5901267"/>
              <a:gd name="connsiteY5" fmla="*/ 0 h 2554545"/>
              <a:gd name="connsiteX6" fmla="*/ 3186684 w 5901267"/>
              <a:gd name="connsiteY6" fmla="*/ 0 h 2554545"/>
              <a:gd name="connsiteX7" fmla="*/ 3658786 w 5901267"/>
              <a:gd name="connsiteY7" fmla="*/ 0 h 2554545"/>
              <a:gd name="connsiteX8" fmla="*/ 4071874 w 5901267"/>
              <a:gd name="connsiteY8" fmla="*/ 0 h 2554545"/>
              <a:gd name="connsiteX9" fmla="*/ 4662001 w 5901267"/>
              <a:gd name="connsiteY9" fmla="*/ 0 h 2554545"/>
              <a:gd name="connsiteX10" fmla="*/ 5193115 w 5901267"/>
              <a:gd name="connsiteY10" fmla="*/ 0 h 2554545"/>
              <a:gd name="connsiteX11" fmla="*/ 5901267 w 5901267"/>
              <a:gd name="connsiteY11" fmla="*/ 0 h 2554545"/>
              <a:gd name="connsiteX12" fmla="*/ 5901267 w 5901267"/>
              <a:gd name="connsiteY12" fmla="*/ 434273 h 2554545"/>
              <a:gd name="connsiteX13" fmla="*/ 5901267 w 5901267"/>
              <a:gd name="connsiteY13" fmla="*/ 970727 h 2554545"/>
              <a:gd name="connsiteX14" fmla="*/ 5901267 w 5901267"/>
              <a:gd name="connsiteY14" fmla="*/ 1430545 h 2554545"/>
              <a:gd name="connsiteX15" fmla="*/ 5901267 w 5901267"/>
              <a:gd name="connsiteY15" fmla="*/ 1915909 h 2554545"/>
              <a:gd name="connsiteX16" fmla="*/ 5901267 w 5901267"/>
              <a:gd name="connsiteY16" fmla="*/ 2554545 h 2554545"/>
              <a:gd name="connsiteX17" fmla="*/ 5252128 w 5901267"/>
              <a:gd name="connsiteY17" fmla="*/ 2554545 h 2554545"/>
              <a:gd name="connsiteX18" fmla="*/ 4721014 w 5901267"/>
              <a:gd name="connsiteY18" fmla="*/ 2554545 h 2554545"/>
              <a:gd name="connsiteX19" fmla="*/ 4130887 w 5901267"/>
              <a:gd name="connsiteY19" fmla="*/ 2554545 h 2554545"/>
              <a:gd name="connsiteX20" fmla="*/ 3481748 w 5901267"/>
              <a:gd name="connsiteY20" fmla="*/ 2554545 h 2554545"/>
              <a:gd name="connsiteX21" fmla="*/ 2832608 w 5901267"/>
              <a:gd name="connsiteY21" fmla="*/ 2554545 h 2554545"/>
              <a:gd name="connsiteX22" fmla="*/ 2242481 w 5901267"/>
              <a:gd name="connsiteY22" fmla="*/ 2554545 h 2554545"/>
              <a:gd name="connsiteX23" fmla="*/ 1534329 w 5901267"/>
              <a:gd name="connsiteY23" fmla="*/ 2554545 h 2554545"/>
              <a:gd name="connsiteX24" fmla="*/ 944203 w 5901267"/>
              <a:gd name="connsiteY24" fmla="*/ 2554545 h 2554545"/>
              <a:gd name="connsiteX25" fmla="*/ 0 w 5901267"/>
              <a:gd name="connsiteY25" fmla="*/ 2554545 h 2554545"/>
              <a:gd name="connsiteX26" fmla="*/ 0 w 5901267"/>
              <a:gd name="connsiteY26" fmla="*/ 2043636 h 2554545"/>
              <a:gd name="connsiteX27" fmla="*/ 0 w 5901267"/>
              <a:gd name="connsiteY27" fmla="*/ 1481636 h 2554545"/>
              <a:gd name="connsiteX28" fmla="*/ 0 w 5901267"/>
              <a:gd name="connsiteY28" fmla="*/ 1021818 h 2554545"/>
              <a:gd name="connsiteX29" fmla="*/ 0 w 5901267"/>
              <a:gd name="connsiteY29" fmla="*/ 459818 h 2554545"/>
              <a:gd name="connsiteX30" fmla="*/ 0 w 5901267"/>
              <a:gd name="connsiteY3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01267" h="2554545" fill="none" extrusionOk="0">
                <a:moveTo>
                  <a:pt x="0" y="0"/>
                </a:moveTo>
                <a:cubicBezTo>
                  <a:pt x="143964" y="-17949"/>
                  <a:pt x="296236" y="21958"/>
                  <a:pt x="472101" y="0"/>
                </a:cubicBezTo>
                <a:cubicBezTo>
                  <a:pt x="647966" y="-21958"/>
                  <a:pt x="864713" y="74666"/>
                  <a:pt x="1121241" y="0"/>
                </a:cubicBezTo>
                <a:cubicBezTo>
                  <a:pt x="1377769" y="-74666"/>
                  <a:pt x="1449517" y="61715"/>
                  <a:pt x="1770380" y="0"/>
                </a:cubicBezTo>
                <a:cubicBezTo>
                  <a:pt x="2091243" y="-61715"/>
                  <a:pt x="2097831" y="24417"/>
                  <a:pt x="2242481" y="0"/>
                </a:cubicBezTo>
                <a:cubicBezTo>
                  <a:pt x="2387131" y="-24417"/>
                  <a:pt x="2537481" y="14784"/>
                  <a:pt x="2773595" y="0"/>
                </a:cubicBezTo>
                <a:cubicBezTo>
                  <a:pt x="3009709" y="-14784"/>
                  <a:pt x="3027447" y="16276"/>
                  <a:pt x="3186684" y="0"/>
                </a:cubicBezTo>
                <a:cubicBezTo>
                  <a:pt x="3345921" y="-16276"/>
                  <a:pt x="3428301" y="7992"/>
                  <a:pt x="3658786" y="0"/>
                </a:cubicBezTo>
                <a:cubicBezTo>
                  <a:pt x="3889271" y="-7992"/>
                  <a:pt x="3911877" y="40348"/>
                  <a:pt x="4071874" y="0"/>
                </a:cubicBezTo>
                <a:cubicBezTo>
                  <a:pt x="4231871" y="-40348"/>
                  <a:pt x="4497351" y="20888"/>
                  <a:pt x="4662001" y="0"/>
                </a:cubicBezTo>
                <a:cubicBezTo>
                  <a:pt x="4826651" y="-20888"/>
                  <a:pt x="4940686" y="20464"/>
                  <a:pt x="5193115" y="0"/>
                </a:cubicBezTo>
                <a:cubicBezTo>
                  <a:pt x="5445544" y="-20464"/>
                  <a:pt x="5744437" y="24210"/>
                  <a:pt x="5901267" y="0"/>
                </a:cubicBezTo>
                <a:cubicBezTo>
                  <a:pt x="5916944" y="145643"/>
                  <a:pt x="5856247" y="284976"/>
                  <a:pt x="5901267" y="434273"/>
                </a:cubicBezTo>
                <a:cubicBezTo>
                  <a:pt x="5946287" y="583570"/>
                  <a:pt x="5873665" y="793029"/>
                  <a:pt x="5901267" y="970727"/>
                </a:cubicBezTo>
                <a:cubicBezTo>
                  <a:pt x="5928869" y="1148425"/>
                  <a:pt x="5879076" y="1286378"/>
                  <a:pt x="5901267" y="1430545"/>
                </a:cubicBezTo>
                <a:cubicBezTo>
                  <a:pt x="5923458" y="1574712"/>
                  <a:pt x="5860543" y="1722034"/>
                  <a:pt x="5901267" y="1915909"/>
                </a:cubicBezTo>
                <a:cubicBezTo>
                  <a:pt x="5941991" y="2109784"/>
                  <a:pt x="5833011" y="2341152"/>
                  <a:pt x="5901267" y="2554545"/>
                </a:cubicBezTo>
                <a:cubicBezTo>
                  <a:pt x="5749375" y="2623501"/>
                  <a:pt x="5500616" y="2533365"/>
                  <a:pt x="5252128" y="2554545"/>
                </a:cubicBezTo>
                <a:cubicBezTo>
                  <a:pt x="5003640" y="2575725"/>
                  <a:pt x="4962201" y="2500309"/>
                  <a:pt x="4721014" y="2554545"/>
                </a:cubicBezTo>
                <a:cubicBezTo>
                  <a:pt x="4479827" y="2608781"/>
                  <a:pt x="4273782" y="2525557"/>
                  <a:pt x="4130887" y="2554545"/>
                </a:cubicBezTo>
                <a:cubicBezTo>
                  <a:pt x="3987992" y="2583533"/>
                  <a:pt x="3647679" y="2506296"/>
                  <a:pt x="3481748" y="2554545"/>
                </a:cubicBezTo>
                <a:cubicBezTo>
                  <a:pt x="3315817" y="2602794"/>
                  <a:pt x="3141837" y="2497588"/>
                  <a:pt x="2832608" y="2554545"/>
                </a:cubicBezTo>
                <a:cubicBezTo>
                  <a:pt x="2523379" y="2611502"/>
                  <a:pt x="2417001" y="2484540"/>
                  <a:pt x="2242481" y="2554545"/>
                </a:cubicBezTo>
                <a:cubicBezTo>
                  <a:pt x="2067961" y="2624550"/>
                  <a:pt x="1709169" y="2531134"/>
                  <a:pt x="1534329" y="2554545"/>
                </a:cubicBezTo>
                <a:cubicBezTo>
                  <a:pt x="1359489" y="2577956"/>
                  <a:pt x="1214443" y="2546328"/>
                  <a:pt x="944203" y="2554545"/>
                </a:cubicBezTo>
                <a:cubicBezTo>
                  <a:pt x="673963" y="2562762"/>
                  <a:pt x="379593" y="2519015"/>
                  <a:pt x="0" y="2554545"/>
                </a:cubicBezTo>
                <a:cubicBezTo>
                  <a:pt x="-60386" y="2386820"/>
                  <a:pt x="24489" y="2298214"/>
                  <a:pt x="0" y="2043636"/>
                </a:cubicBezTo>
                <a:cubicBezTo>
                  <a:pt x="-24489" y="1789058"/>
                  <a:pt x="31383" y="1710268"/>
                  <a:pt x="0" y="1481636"/>
                </a:cubicBezTo>
                <a:cubicBezTo>
                  <a:pt x="-31383" y="1253004"/>
                  <a:pt x="41356" y="1216243"/>
                  <a:pt x="0" y="1021818"/>
                </a:cubicBezTo>
                <a:cubicBezTo>
                  <a:pt x="-41356" y="827393"/>
                  <a:pt x="13073" y="634110"/>
                  <a:pt x="0" y="459818"/>
                </a:cubicBezTo>
                <a:cubicBezTo>
                  <a:pt x="-13073" y="285526"/>
                  <a:pt x="2773" y="167038"/>
                  <a:pt x="0" y="0"/>
                </a:cubicBezTo>
                <a:close/>
              </a:path>
              <a:path w="5901267" h="2554545" stroke="0" extrusionOk="0">
                <a:moveTo>
                  <a:pt x="0" y="0"/>
                </a:moveTo>
                <a:cubicBezTo>
                  <a:pt x="207460" y="-17506"/>
                  <a:pt x="323287" y="10451"/>
                  <a:pt x="590127" y="0"/>
                </a:cubicBezTo>
                <a:cubicBezTo>
                  <a:pt x="856967" y="-10451"/>
                  <a:pt x="1072829" y="27713"/>
                  <a:pt x="1239266" y="0"/>
                </a:cubicBezTo>
                <a:cubicBezTo>
                  <a:pt x="1405703" y="-27713"/>
                  <a:pt x="1607344" y="1057"/>
                  <a:pt x="1888405" y="0"/>
                </a:cubicBezTo>
                <a:cubicBezTo>
                  <a:pt x="2169466" y="-1057"/>
                  <a:pt x="2209962" y="24117"/>
                  <a:pt x="2301494" y="0"/>
                </a:cubicBezTo>
                <a:cubicBezTo>
                  <a:pt x="2393026" y="-24117"/>
                  <a:pt x="2657128" y="26500"/>
                  <a:pt x="2950634" y="0"/>
                </a:cubicBezTo>
                <a:cubicBezTo>
                  <a:pt x="3244140" y="-26500"/>
                  <a:pt x="3382068" y="79099"/>
                  <a:pt x="3658786" y="0"/>
                </a:cubicBezTo>
                <a:cubicBezTo>
                  <a:pt x="3935504" y="-79099"/>
                  <a:pt x="3916477" y="21586"/>
                  <a:pt x="4071874" y="0"/>
                </a:cubicBezTo>
                <a:cubicBezTo>
                  <a:pt x="4227271" y="-21586"/>
                  <a:pt x="4441489" y="47376"/>
                  <a:pt x="4543976" y="0"/>
                </a:cubicBezTo>
                <a:cubicBezTo>
                  <a:pt x="4646463" y="-47376"/>
                  <a:pt x="4811268" y="33135"/>
                  <a:pt x="4957064" y="0"/>
                </a:cubicBezTo>
                <a:cubicBezTo>
                  <a:pt x="5102860" y="-33135"/>
                  <a:pt x="5462283" y="3488"/>
                  <a:pt x="5901267" y="0"/>
                </a:cubicBezTo>
                <a:cubicBezTo>
                  <a:pt x="5914253" y="177498"/>
                  <a:pt x="5882362" y="336068"/>
                  <a:pt x="5901267" y="485364"/>
                </a:cubicBezTo>
                <a:cubicBezTo>
                  <a:pt x="5920172" y="634660"/>
                  <a:pt x="5837955" y="880587"/>
                  <a:pt x="5901267" y="1047363"/>
                </a:cubicBezTo>
                <a:cubicBezTo>
                  <a:pt x="5964579" y="1214139"/>
                  <a:pt x="5883611" y="1484743"/>
                  <a:pt x="5901267" y="1609363"/>
                </a:cubicBezTo>
                <a:cubicBezTo>
                  <a:pt x="5918923" y="1733983"/>
                  <a:pt x="5854303" y="2145065"/>
                  <a:pt x="5901267" y="2554545"/>
                </a:cubicBezTo>
                <a:cubicBezTo>
                  <a:pt x="5771064" y="2586080"/>
                  <a:pt x="5659084" y="2527694"/>
                  <a:pt x="5488178" y="2554545"/>
                </a:cubicBezTo>
                <a:cubicBezTo>
                  <a:pt x="5317272" y="2581396"/>
                  <a:pt x="5153333" y="2552741"/>
                  <a:pt x="5016077" y="2554545"/>
                </a:cubicBezTo>
                <a:cubicBezTo>
                  <a:pt x="4878821" y="2556349"/>
                  <a:pt x="4593320" y="2550567"/>
                  <a:pt x="4366938" y="2554545"/>
                </a:cubicBezTo>
                <a:cubicBezTo>
                  <a:pt x="4140556" y="2558523"/>
                  <a:pt x="4060399" y="2525221"/>
                  <a:pt x="3894836" y="2554545"/>
                </a:cubicBezTo>
                <a:cubicBezTo>
                  <a:pt x="3729273" y="2583869"/>
                  <a:pt x="3656516" y="2537175"/>
                  <a:pt x="3481748" y="2554545"/>
                </a:cubicBezTo>
                <a:cubicBezTo>
                  <a:pt x="3306980" y="2571915"/>
                  <a:pt x="2964768" y="2500868"/>
                  <a:pt x="2773595" y="2554545"/>
                </a:cubicBezTo>
                <a:cubicBezTo>
                  <a:pt x="2582422" y="2608222"/>
                  <a:pt x="2455258" y="2512938"/>
                  <a:pt x="2242481" y="2554545"/>
                </a:cubicBezTo>
                <a:cubicBezTo>
                  <a:pt x="2029704" y="2596152"/>
                  <a:pt x="1711347" y="2479043"/>
                  <a:pt x="1534329" y="2554545"/>
                </a:cubicBezTo>
                <a:cubicBezTo>
                  <a:pt x="1357311" y="2630047"/>
                  <a:pt x="1117294" y="2477261"/>
                  <a:pt x="826177" y="2554545"/>
                </a:cubicBezTo>
                <a:cubicBezTo>
                  <a:pt x="535060" y="2631829"/>
                  <a:pt x="347308" y="2505668"/>
                  <a:pt x="0" y="2554545"/>
                </a:cubicBezTo>
                <a:cubicBezTo>
                  <a:pt x="-27065" y="2339032"/>
                  <a:pt x="55017" y="2172141"/>
                  <a:pt x="0" y="1992545"/>
                </a:cubicBezTo>
                <a:cubicBezTo>
                  <a:pt x="-55017" y="1812949"/>
                  <a:pt x="38618" y="1694155"/>
                  <a:pt x="0" y="1532727"/>
                </a:cubicBezTo>
                <a:cubicBezTo>
                  <a:pt x="-38618" y="1371299"/>
                  <a:pt x="34956" y="1299533"/>
                  <a:pt x="0" y="1072909"/>
                </a:cubicBezTo>
                <a:cubicBezTo>
                  <a:pt x="-34956" y="846285"/>
                  <a:pt x="48484" y="725359"/>
                  <a:pt x="0" y="562000"/>
                </a:cubicBezTo>
                <a:cubicBezTo>
                  <a:pt x="-48484" y="398641"/>
                  <a:pt x="52125" y="193138"/>
                  <a:pt x="0" y="0"/>
                </a:cubicBezTo>
                <a:close/>
              </a:path>
            </a:pathLst>
          </a:custGeom>
          <a:ln w="57150">
            <a:extLst>
              <a:ext uri="{C807C97D-BFC1-408E-A445-0C87EB9F89A2}">
                <ask:lineSketchStyleProps xmlns:ask="http://schemas.microsoft.com/office/drawing/2018/sketchyshapes" sd="3205321309">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200" dirty="0"/>
              <a:t>Explain your reason and stick on the board.</a:t>
            </a:r>
          </a:p>
          <a:p>
            <a:pPr algn="ctr"/>
            <a:r>
              <a:rPr lang="en-GB" sz="3200" dirty="0"/>
              <a:t>Please write your name so I know it’s you!</a:t>
            </a:r>
          </a:p>
          <a:p>
            <a:pPr algn="ctr"/>
            <a:r>
              <a:rPr lang="en-GB" sz="3200" dirty="0"/>
              <a:t>(I wont read your name out)</a:t>
            </a:r>
          </a:p>
        </p:txBody>
      </p:sp>
      <p:pic>
        <p:nvPicPr>
          <p:cNvPr id="3" name="Picture 2">
            <a:extLst>
              <a:ext uri="{FF2B5EF4-FFF2-40B4-BE49-F238E27FC236}">
                <a16:creationId xmlns:a16="http://schemas.microsoft.com/office/drawing/2014/main" id="{FE54F8E0-87AD-4D27-AB9D-9898D5F546AF}"/>
              </a:ext>
            </a:extLst>
          </p:cNvPr>
          <p:cNvPicPr>
            <a:picLocks noChangeAspect="1"/>
          </p:cNvPicPr>
          <p:nvPr/>
        </p:nvPicPr>
        <p:blipFill>
          <a:blip r:embed="rId3"/>
          <a:stretch>
            <a:fillRect/>
          </a:stretch>
        </p:blipFill>
        <p:spPr>
          <a:xfrm>
            <a:off x="533400" y="1655956"/>
            <a:ext cx="4619625" cy="4572000"/>
          </a:xfrm>
          <a:prstGeom prst="rect">
            <a:avLst/>
          </a:prstGeom>
        </p:spPr>
      </p:pic>
    </p:spTree>
    <p:extLst>
      <p:ext uri="{BB962C8B-B14F-4D97-AF65-F5344CB8AC3E}">
        <p14:creationId xmlns:p14="http://schemas.microsoft.com/office/powerpoint/2010/main" val="1245757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890</Words>
  <Application>Microsoft Office PowerPoint</Application>
  <PresentationFormat>Widescreen</PresentationFormat>
  <Paragraphs>107</Paragraphs>
  <Slides>22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Office Theme</vt:lpstr>
      <vt:lpstr>Introduction to  GCSE Citizenship</vt:lpstr>
      <vt:lpstr>PowerPoint Presentation</vt:lpstr>
      <vt:lpstr>PowerPoint Presentation</vt:lpstr>
      <vt:lpstr>Purpose of study</vt:lpstr>
      <vt:lpstr>Tweet it!</vt:lpstr>
      <vt:lpstr>Aims</vt:lpstr>
      <vt:lpstr>PowerPoint Presentation</vt:lpstr>
      <vt:lpstr>I became a citizenship teacher because…</vt:lpstr>
      <vt:lpstr>I chose to study citizenship because…</vt:lpstr>
      <vt:lpstr>PowerPoint Presentation</vt:lpstr>
      <vt:lpstr>PowerPoint Presentation</vt:lpstr>
      <vt:lpstr>Who follows the news?</vt:lpstr>
      <vt:lpstr>PowerPoint Presentation</vt:lpstr>
      <vt:lpstr>PowerPoint Presentation</vt:lpstr>
      <vt:lpstr>PowerPoint Presentation</vt:lpstr>
      <vt:lpstr>PowerPoint Presentation</vt:lpstr>
      <vt:lpstr>PowerPoint Presentation</vt:lpstr>
      <vt:lpstr>PowerPoint Presentation</vt:lpstr>
      <vt:lpstr>Get into small groups</vt:lpstr>
      <vt:lpstr>Worlds best citizen…</vt:lpstr>
      <vt:lpstr>Worlds worst citizen…</vt:lpstr>
      <vt:lpstr>Independent work – Model citizen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Allchin</dc:creator>
  <cp:lastModifiedBy>Kelly Allchin</cp:lastModifiedBy>
  <cp:revision>19</cp:revision>
  <dcterms:created xsi:type="dcterms:W3CDTF">2020-03-29T11:40:05Z</dcterms:created>
  <dcterms:modified xsi:type="dcterms:W3CDTF">2020-04-09T10:40:47Z</dcterms:modified>
</cp:coreProperties>
</file>