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8" r:id="rId4"/>
    <p:sldId id="258" r:id="rId5"/>
    <p:sldId id="269" r:id="rId6"/>
    <p:sldId id="271" r:id="rId7"/>
    <p:sldId id="259" r:id="rId8"/>
    <p:sldId id="275" r:id="rId9"/>
    <p:sldId id="276" r:id="rId10"/>
    <p:sldId id="260" r:id="rId11"/>
    <p:sldId id="272" r:id="rId12"/>
    <p:sldId id="273" r:id="rId13"/>
    <p:sldId id="262" r:id="rId14"/>
    <p:sldId id="277" r:id="rId15"/>
    <p:sldId id="263" r:id="rId16"/>
    <p:sldId id="279" r:id="rId17"/>
    <p:sldId id="280" r:id="rId18"/>
    <p:sldId id="278"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3AAF3-0FDF-4E6A-87E1-9660BCFB8E19}" type="datetimeFigureOut">
              <a:rPr lang="en-GB" smtClean="0"/>
              <a:t>01/04/2019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0B90F-AB2C-46CA-9FD2-D6F7E1DD7AA1}" type="slidenum">
              <a:rPr lang="en-GB" smtClean="0"/>
              <a:t>‹#›</a:t>
            </a:fld>
            <a:endParaRPr lang="en-GB"/>
          </a:p>
        </p:txBody>
      </p:sp>
    </p:spTree>
    <p:extLst>
      <p:ext uri="{BB962C8B-B14F-4D97-AF65-F5344CB8AC3E}">
        <p14:creationId xmlns:p14="http://schemas.microsoft.com/office/powerpoint/2010/main" val="291505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00B90F-AB2C-46CA-9FD2-D6F7E1DD7AA1}" type="slidenum">
              <a:rPr lang="en-GB" smtClean="0"/>
              <a:t>1</a:t>
            </a:fld>
            <a:endParaRPr lang="en-GB"/>
          </a:p>
        </p:txBody>
      </p:sp>
    </p:spTree>
    <p:extLst>
      <p:ext uri="{BB962C8B-B14F-4D97-AF65-F5344CB8AC3E}">
        <p14:creationId xmlns:p14="http://schemas.microsoft.com/office/powerpoint/2010/main" val="84360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either be printed or shown on whiteboard</a:t>
            </a:r>
          </a:p>
        </p:txBody>
      </p:sp>
      <p:sp>
        <p:nvSpPr>
          <p:cNvPr id="4" name="Slide Number Placeholder 3"/>
          <p:cNvSpPr>
            <a:spLocks noGrp="1"/>
          </p:cNvSpPr>
          <p:nvPr>
            <p:ph type="sldNum" sz="quarter" idx="5"/>
          </p:nvPr>
        </p:nvSpPr>
        <p:spPr/>
        <p:txBody>
          <a:bodyPr/>
          <a:lstStyle/>
          <a:p>
            <a:fld id="{F700B90F-AB2C-46CA-9FD2-D6F7E1DD7AA1}" type="slidenum">
              <a:rPr lang="en-GB" smtClean="0"/>
              <a:t>11</a:t>
            </a:fld>
            <a:endParaRPr lang="en-GB"/>
          </a:p>
        </p:txBody>
      </p:sp>
    </p:spTree>
    <p:extLst>
      <p:ext uri="{BB962C8B-B14F-4D97-AF65-F5344CB8AC3E}">
        <p14:creationId xmlns:p14="http://schemas.microsoft.com/office/powerpoint/2010/main" val="389199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either be printed or shown on whiteboard</a:t>
            </a:r>
          </a:p>
        </p:txBody>
      </p:sp>
      <p:sp>
        <p:nvSpPr>
          <p:cNvPr id="4" name="Slide Number Placeholder 3"/>
          <p:cNvSpPr>
            <a:spLocks noGrp="1"/>
          </p:cNvSpPr>
          <p:nvPr>
            <p:ph type="sldNum" sz="quarter" idx="5"/>
          </p:nvPr>
        </p:nvSpPr>
        <p:spPr/>
        <p:txBody>
          <a:bodyPr/>
          <a:lstStyle/>
          <a:p>
            <a:fld id="{F700B90F-AB2C-46CA-9FD2-D6F7E1DD7AA1}" type="slidenum">
              <a:rPr lang="en-GB" smtClean="0"/>
              <a:t>12</a:t>
            </a:fld>
            <a:endParaRPr lang="en-GB"/>
          </a:p>
        </p:txBody>
      </p:sp>
    </p:spTree>
    <p:extLst>
      <p:ext uri="{BB962C8B-B14F-4D97-AF65-F5344CB8AC3E}">
        <p14:creationId xmlns:p14="http://schemas.microsoft.com/office/powerpoint/2010/main" val="103696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printed. One per group.</a:t>
            </a:r>
          </a:p>
        </p:txBody>
      </p:sp>
      <p:sp>
        <p:nvSpPr>
          <p:cNvPr id="4" name="Slide Number Placeholder 3"/>
          <p:cNvSpPr>
            <a:spLocks noGrp="1"/>
          </p:cNvSpPr>
          <p:nvPr>
            <p:ph type="sldNum" sz="quarter" idx="5"/>
          </p:nvPr>
        </p:nvSpPr>
        <p:spPr/>
        <p:txBody>
          <a:bodyPr/>
          <a:lstStyle/>
          <a:p>
            <a:fld id="{F700B90F-AB2C-46CA-9FD2-D6F7E1DD7AA1}" type="slidenum">
              <a:rPr lang="en-GB" smtClean="0"/>
              <a:t>13</a:t>
            </a:fld>
            <a:endParaRPr lang="en-GB"/>
          </a:p>
        </p:txBody>
      </p:sp>
    </p:spTree>
    <p:extLst>
      <p:ext uri="{BB962C8B-B14F-4D97-AF65-F5344CB8AC3E}">
        <p14:creationId xmlns:p14="http://schemas.microsoft.com/office/powerpoint/2010/main" val="175916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Hyperlinked. </a:t>
            </a:r>
          </a:p>
        </p:txBody>
      </p:sp>
      <p:sp>
        <p:nvSpPr>
          <p:cNvPr id="4" name="Slide Number Placeholder 3"/>
          <p:cNvSpPr>
            <a:spLocks noGrp="1"/>
          </p:cNvSpPr>
          <p:nvPr>
            <p:ph type="sldNum" sz="quarter" idx="5"/>
          </p:nvPr>
        </p:nvSpPr>
        <p:spPr/>
        <p:txBody>
          <a:bodyPr/>
          <a:lstStyle/>
          <a:p>
            <a:fld id="{F700B90F-AB2C-46CA-9FD2-D6F7E1DD7AA1}" type="slidenum">
              <a:rPr lang="en-GB" smtClean="0"/>
              <a:t>15</a:t>
            </a:fld>
            <a:endParaRPr lang="en-GB"/>
          </a:p>
        </p:txBody>
      </p:sp>
    </p:spTree>
    <p:extLst>
      <p:ext uri="{BB962C8B-B14F-4D97-AF65-F5344CB8AC3E}">
        <p14:creationId xmlns:p14="http://schemas.microsoft.com/office/powerpoint/2010/main" val="272333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Hyperlinked. </a:t>
            </a:r>
          </a:p>
        </p:txBody>
      </p:sp>
      <p:sp>
        <p:nvSpPr>
          <p:cNvPr id="4" name="Slide Number Placeholder 3"/>
          <p:cNvSpPr>
            <a:spLocks noGrp="1"/>
          </p:cNvSpPr>
          <p:nvPr>
            <p:ph type="sldNum" sz="quarter" idx="5"/>
          </p:nvPr>
        </p:nvSpPr>
        <p:spPr/>
        <p:txBody>
          <a:bodyPr/>
          <a:lstStyle/>
          <a:p>
            <a:fld id="{F700B90F-AB2C-46CA-9FD2-D6F7E1DD7AA1}" type="slidenum">
              <a:rPr lang="en-GB" smtClean="0"/>
              <a:t>16</a:t>
            </a:fld>
            <a:endParaRPr lang="en-GB"/>
          </a:p>
        </p:txBody>
      </p:sp>
    </p:spTree>
    <p:extLst>
      <p:ext uri="{BB962C8B-B14F-4D97-AF65-F5344CB8AC3E}">
        <p14:creationId xmlns:p14="http://schemas.microsoft.com/office/powerpoint/2010/main" val="100532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Hyperlinked. </a:t>
            </a:r>
          </a:p>
        </p:txBody>
      </p:sp>
      <p:sp>
        <p:nvSpPr>
          <p:cNvPr id="4" name="Slide Number Placeholder 3"/>
          <p:cNvSpPr>
            <a:spLocks noGrp="1"/>
          </p:cNvSpPr>
          <p:nvPr>
            <p:ph type="sldNum" sz="quarter" idx="5"/>
          </p:nvPr>
        </p:nvSpPr>
        <p:spPr/>
        <p:txBody>
          <a:bodyPr/>
          <a:lstStyle/>
          <a:p>
            <a:fld id="{F700B90F-AB2C-46CA-9FD2-D6F7E1DD7AA1}" type="slidenum">
              <a:rPr lang="en-GB" smtClean="0"/>
              <a:t>17</a:t>
            </a:fld>
            <a:endParaRPr lang="en-GB"/>
          </a:p>
        </p:txBody>
      </p:sp>
    </p:spTree>
    <p:extLst>
      <p:ext uri="{BB962C8B-B14F-4D97-AF65-F5344CB8AC3E}">
        <p14:creationId xmlns:p14="http://schemas.microsoft.com/office/powerpoint/2010/main" val="104858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students with picking a theme that they understand and can link to their own lives.</a:t>
            </a:r>
          </a:p>
        </p:txBody>
      </p:sp>
      <p:sp>
        <p:nvSpPr>
          <p:cNvPr id="4" name="Slide Number Placeholder 3"/>
          <p:cNvSpPr>
            <a:spLocks noGrp="1"/>
          </p:cNvSpPr>
          <p:nvPr>
            <p:ph type="sldNum" sz="quarter" idx="5"/>
          </p:nvPr>
        </p:nvSpPr>
        <p:spPr/>
        <p:txBody>
          <a:bodyPr/>
          <a:lstStyle/>
          <a:p>
            <a:fld id="{F700B90F-AB2C-46CA-9FD2-D6F7E1DD7AA1}" type="slidenum">
              <a:rPr lang="en-GB" smtClean="0"/>
              <a:t>18</a:t>
            </a:fld>
            <a:endParaRPr lang="en-GB"/>
          </a:p>
        </p:txBody>
      </p:sp>
    </p:spTree>
    <p:extLst>
      <p:ext uri="{BB962C8B-B14F-4D97-AF65-F5344CB8AC3E}">
        <p14:creationId xmlns:p14="http://schemas.microsoft.com/office/powerpoint/2010/main" val="141272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A4 colour. Students identify a theme e.g. supporting equality, then think of three things they can pledge that will help them e.g. not making assumptions based on gender. </a:t>
            </a:r>
          </a:p>
        </p:txBody>
      </p:sp>
      <p:sp>
        <p:nvSpPr>
          <p:cNvPr id="4" name="Slide Number Placeholder 3"/>
          <p:cNvSpPr>
            <a:spLocks noGrp="1"/>
          </p:cNvSpPr>
          <p:nvPr>
            <p:ph type="sldNum" sz="quarter" idx="5"/>
          </p:nvPr>
        </p:nvSpPr>
        <p:spPr/>
        <p:txBody>
          <a:bodyPr/>
          <a:lstStyle/>
          <a:p>
            <a:fld id="{F700B90F-AB2C-46CA-9FD2-D6F7E1DD7AA1}" type="slidenum">
              <a:rPr lang="en-GB" smtClean="0"/>
              <a:t>19</a:t>
            </a:fld>
            <a:endParaRPr lang="en-GB"/>
          </a:p>
        </p:txBody>
      </p:sp>
    </p:spTree>
    <p:extLst>
      <p:ext uri="{BB962C8B-B14F-4D97-AF65-F5344CB8AC3E}">
        <p14:creationId xmlns:p14="http://schemas.microsoft.com/office/powerpoint/2010/main" val="172902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 pair, share</a:t>
            </a:r>
          </a:p>
        </p:txBody>
      </p:sp>
      <p:sp>
        <p:nvSpPr>
          <p:cNvPr id="4" name="Slide Number Placeholder 3"/>
          <p:cNvSpPr>
            <a:spLocks noGrp="1"/>
          </p:cNvSpPr>
          <p:nvPr>
            <p:ph type="sldNum" sz="quarter" idx="5"/>
          </p:nvPr>
        </p:nvSpPr>
        <p:spPr/>
        <p:txBody>
          <a:bodyPr/>
          <a:lstStyle/>
          <a:p>
            <a:fld id="{F700B90F-AB2C-46CA-9FD2-D6F7E1DD7AA1}" type="slidenum">
              <a:rPr lang="en-GB" smtClean="0"/>
              <a:t>2</a:t>
            </a:fld>
            <a:endParaRPr lang="en-GB"/>
          </a:p>
        </p:txBody>
      </p:sp>
    </p:spTree>
    <p:extLst>
      <p:ext uri="{BB962C8B-B14F-4D97-AF65-F5344CB8AC3E}">
        <p14:creationId xmlns:p14="http://schemas.microsoft.com/office/powerpoint/2010/main" val="138000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discuss whether they believe in the concept of heaven and hell</a:t>
            </a:r>
          </a:p>
        </p:txBody>
      </p:sp>
      <p:sp>
        <p:nvSpPr>
          <p:cNvPr id="4" name="Slide Number Placeholder 3"/>
          <p:cNvSpPr>
            <a:spLocks noGrp="1"/>
          </p:cNvSpPr>
          <p:nvPr>
            <p:ph type="sldNum" sz="quarter" idx="5"/>
          </p:nvPr>
        </p:nvSpPr>
        <p:spPr/>
        <p:txBody>
          <a:bodyPr/>
          <a:lstStyle/>
          <a:p>
            <a:fld id="{F700B90F-AB2C-46CA-9FD2-D6F7E1DD7AA1}" type="slidenum">
              <a:rPr lang="en-GB" smtClean="0"/>
              <a:t>3</a:t>
            </a:fld>
            <a:endParaRPr lang="en-GB"/>
          </a:p>
        </p:txBody>
      </p:sp>
    </p:spTree>
    <p:extLst>
      <p:ext uri="{BB962C8B-B14F-4D97-AF65-F5344CB8AC3E}">
        <p14:creationId xmlns:p14="http://schemas.microsoft.com/office/powerpoint/2010/main" val="51763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00B90F-AB2C-46CA-9FD2-D6F7E1DD7AA1}" type="slidenum">
              <a:rPr lang="en-GB" smtClean="0"/>
              <a:t>4</a:t>
            </a:fld>
            <a:endParaRPr lang="en-GB"/>
          </a:p>
        </p:txBody>
      </p:sp>
    </p:spTree>
    <p:extLst>
      <p:ext uri="{BB962C8B-B14F-4D97-AF65-F5344CB8AC3E}">
        <p14:creationId xmlns:p14="http://schemas.microsoft.com/office/powerpoint/2010/main" val="237619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Printed for students to read independently. </a:t>
            </a:r>
          </a:p>
        </p:txBody>
      </p:sp>
      <p:sp>
        <p:nvSpPr>
          <p:cNvPr id="4" name="Slide Number Placeholder 3"/>
          <p:cNvSpPr>
            <a:spLocks noGrp="1"/>
          </p:cNvSpPr>
          <p:nvPr>
            <p:ph type="sldNum" sz="quarter" idx="5"/>
          </p:nvPr>
        </p:nvSpPr>
        <p:spPr/>
        <p:txBody>
          <a:bodyPr/>
          <a:lstStyle/>
          <a:p>
            <a:fld id="{F700B90F-AB2C-46CA-9FD2-D6F7E1DD7AA1}" type="slidenum">
              <a:rPr lang="en-GB" smtClean="0"/>
              <a:t>5</a:t>
            </a:fld>
            <a:endParaRPr lang="en-GB"/>
          </a:p>
        </p:txBody>
      </p:sp>
    </p:spTree>
    <p:extLst>
      <p:ext uri="{BB962C8B-B14F-4D97-AF65-F5344CB8AC3E}">
        <p14:creationId xmlns:p14="http://schemas.microsoft.com/office/powerpoint/2010/main" val="295550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00B90F-AB2C-46CA-9FD2-D6F7E1DD7AA1}" type="slidenum">
              <a:rPr lang="en-GB" smtClean="0"/>
              <a:t>6</a:t>
            </a:fld>
            <a:endParaRPr lang="en-GB"/>
          </a:p>
        </p:txBody>
      </p:sp>
    </p:spTree>
    <p:extLst>
      <p:ext uri="{BB962C8B-B14F-4D97-AF65-F5344CB8AC3E}">
        <p14:creationId xmlns:p14="http://schemas.microsoft.com/office/powerpoint/2010/main" val="139704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students, do they agree?</a:t>
            </a:r>
          </a:p>
        </p:txBody>
      </p:sp>
      <p:sp>
        <p:nvSpPr>
          <p:cNvPr id="4" name="Slide Number Placeholder 3"/>
          <p:cNvSpPr>
            <a:spLocks noGrp="1"/>
          </p:cNvSpPr>
          <p:nvPr>
            <p:ph type="sldNum" sz="quarter" idx="5"/>
          </p:nvPr>
        </p:nvSpPr>
        <p:spPr/>
        <p:txBody>
          <a:bodyPr/>
          <a:lstStyle/>
          <a:p>
            <a:fld id="{F700B90F-AB2C-46CA-9FD2-D6F7E1DD7AA1}" type="slidenum">
              <a:rPr lang="en-GB" smtClean="0"/>
              <a:t>7</a:t>
            </a:fld>
            <a:endParaRPr lang="en-GB"/>
          </a:p>
        </p:txBody>
      </p:sp>
    </p:spTree>
    <p:extLst>
      <p:ext uri="{BB962C8B-B14F-4D97-AF65-F5344CB8AC3E}">
        <p14:creationId xmlns:p14="http://schemas.microsoft.com/office/powerpoint/2010/main" val="50995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A4 print for each student</a:t>
            </a:r>
          </a:p>
        </p:txBody>
      </p:sp>
      <p:sp>
        <p:nvSpPr>
          <p:cNvPr id="4" name="Slide Number Placeholder 3"/>
          <p:cNvSpPr>
            <a:spLocks noGrp="1"/>
          </p:cNvSpPr>
          <p:nvPr>
            <p:ph type="sldNum" sz="quarter" idx="5"/>
          </p:nvPr>
        </p:nvSpPr>
        <p:spPr/>
        <p:txBody>
          <a:bodyPr/>
          <a:lstStyle/>
          <a:p>
            <a:fld id="{F700B90F-AB2C-46CA-9FD2-D6F7E1DD7AA1}" type="slidenum">
              <a:rPr lang="en-GB" smtClean="0"/>
              <a:t>9</a:t>
            </a:fld>
            <a:endParaRPr lang="en-GB"/>
          </a:p>
        </p:txBody>
      </p:sp>
    </p:spTree>
    <p:extLst>
      <p:ext uri="{BB962C8B-B14F-4D97-AF65-F5344CB8AC3E}">
        <p14:creationId xmlns:p14="http://schemas.microsoft.com/office/powerpoint/2010/main" val="415863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either be printed or shown on whiteboard</a:t>
            </a:r>
          </a:p>
        </p:txBody>
      </p:sp>
      <p:sp>
        <p:nvSpPr>
          <p:cNvPr id="4" name="Slide Number Placeholder 3"/>
          <p:cNvSpPr>
            <a:spLocks noGrp="1"/>
          </p:cNvSpPr>
          <p:nvPr>
            <p:ph type="sldNum" sz="quarter" idx="5"/>
          </p:nvPr>
        </p:nvSpPr>
        <p:spPr/>
        <p:txBody>
          <a:bodyPr/>
          <a:lstStyle/>
          <a:p>
            <a:fld id="{F700B90F-AB2C-46CA-9FD2-D6F7E1DD7AA1}" type="slidenum">
              <a:rPr lang="en-GB" smtClean="0"/>
              <a:t>10</a:t>
            </a:fld>
            <a:endParaRPr lang="en-GB"/>
          </a:p>
        </p:txBody>
      </p:sp>
    </p:spTree>
    <p:extLst>
      <p:ext uri="{BB962C8B-B14F-4D97-AF65-F5344CB8AC3E}">
        <p14:creationId xmlns:p14="http://schemas.microsoft.com/office/powerpoint/2010/main" val="283118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431F-9B01-4CB2-BA67-24233CF4F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342CE0-6620-48A8-B604-B42D29381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C0F8D4-3481-4786-A7C7-0AB4B266D891}"/>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8C7050B1-B9C0-4086-BA2F-29F0B6D4FC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98078-0EFC-4C10-A9C6-039ABDF1F2AC}"/>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1559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4717-14BA-44F8-9BAC-C49A8BA3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1A1B6-499E-4DC7-9A61-BB45D87CD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8AB99B-12D3-490E-BFFE-9CC71B69421E}"/>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6E464623-377F-49A1-8809-9FE90C4E0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D73D4-DECF-40CF-A15F-16509EDC1851}"/>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73213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E0C2E-313D-45CF-9E06-BF125A4695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78DD4D-BBE7-4644-B939-36685EE76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E72EC-6C34-46B5-8240-72CF989B99F0}"/>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BB48D13B-454C-460E-8685-B01161133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DD3E4-CC0C-4E71-8243-0A378DE91985}"/>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212011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CBB7-B5E8-4D29-BA32-77C1234EE5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62E446-46E8-4E1C-9662-F855D77C7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C504F-A40D-4A50-96E6-E6878B0E834E}"/>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548AF781-1997-49EC-BEFE-5FDC685BB2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F5390F-E29B-4CEA-803B-C76DD437449E}"/>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409709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1A20-56AE-4187-AD19-327156B60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9B4944-902A-49C0-97F3-5F948D73F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06B5C-DDAB-4D27-9FA1-E5D02E981CFA}"/>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50ABB112-77EE-4695-B183-BDD4318D64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8EA13-E5D5-4004-9B6D-7619BAD4A619}"/>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18257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E8C5-668D-4348-9A46-E85753131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61194-5D05-4E0A-AEE8-21D859C036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647EEE-4D33-4073-8FB6-49AFAF9DC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CB7661-7B8A-44C8-8E6E-329C4356131A}"/>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6" name="Footer Placeholder 5">
            <a:extLst>
              <a:ext uri="{FF2B5EF4-FFF2-40B4-BE49-F238E27FC236}">
                <a16:creationId xmlns:a16="http://schemas.microsoft.com/office/drawing/2014/main" id="{13F2C649-4D0D-4389-9D79-9A2684C79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776E8D-A1B6-4F7D-904A-63167BBB5436}"/>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326289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34AA-B4B9-4CDC-B97E-FAD4A1BE6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6F8B29-789C-446A-A224-D16931C74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3D568-68E1-4418-A10E-D03DEE996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48B093-6A31-476D-8836-075C91834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79812-3825-4313-AFFD-FD60BDED02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47407C-B901-4C86-8A8E-10B1D79A6589}"/>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8" name="Footer Placeholder 7">
            <a:extLst>
              <a:ext uri="{FF2B5EF4-FFF2-40B4-BE49-F238E27FC236}">
                <a16:creationId xmlns:a16="http://schemas.microsoft.com/office/drawing/2014/main" id="{2886B100-2ADA-43C7-ADA3-C654D03F5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794DCD-FAB4-4557-AC89-CE0D16052E55}"/>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9168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2305-9553-4D54-9D4C-1CE144B409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5244B2-808C-420D-918F-19052C969BD2}"/>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4" name="Footer Placeholder 3">
            <a:extLst>
              <a:ext uri="{FF2B5EF4-FFF2-40B4-BE49-F238E27FC236}">
                <a16:creationId xmlns:a16="http://schemas.microsoft.com/office/drawing/2014/main" id="{248DCEA5-3754-46DF-9C7C-7E6B2BED3C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87A71F-0446-4D10-85D4-B5513993B8DB}"/>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347917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A9413-D791-4ABA-B637-A8B77A950EFC}"/>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3" name="Footer Placeholder 2">
            <a:extLst>
              <a:ext uri="{FF2B5EF4-FFF2-40B4-BE49-F238E27FC236}">
                <a16:creationId xmlns:a16="http://schemas.microsoft.com/office/drawing/2014/main" id="{AEC26BD7-CCDB-4365-A4F4-3D89D2C6FB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5FB661-F291-4C30-B215-B09339855DA2}"/>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158453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FC1E-E327-402E-9990-17C0A0A23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4B0F27-900C-4277-9DE6-DF984A3F3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F65044-87BD-46D4-88EC-03BF7FCDC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45173-7894-4AEC-A8FF-0103E36CDD27}"/>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6" name="Footer Placeholder 5">
            <a:extLst>
              <a:ext uri="{FF2B5EF4-FFF2-40B4-BE49-F238E27FC236}">
                <a16:creationId xmlns:a16="http://schemas.microsoft.com/office/drawing/2014/main" id="{2D8F2145-286A-404B-A42F-D59B4BA981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92360F-FBD3-4AB2-B50A-B6CE50584D1F}"/>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87798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831E-7A4F-4930-8E6A-3D996909A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20FA9B-9EFD-4E1D-885F-BB4E25902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1B5FD4-E799-426D-A89D-31CF6351B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B7250-EAAA-4E44-A4B3-DE6B07F2D64B}"/>
              </a:ext>
            </a:extLst>
          </p:cNvPr>
          <p:cNvSpPr>
            <a:spLocks noGrp="1"/>
          </p:cNvSpPr>
          <p:nvPr>
            <p:ph type="dt" sz="half" idx="10"/>
          </p:nvPr>
        </p:nvSpPr>
        <p:spPr/>
        <p:txBody>
          <a:bodyPr/>
          <a:lstStyle/>
          <a:p>
            <a:fld id="{3E02244E-9BE5-4235-8074-E38535794568}" type="datetimeFigureOut">
              <a:rPr lang="en-GB" smtClean="0"/>
              <a:t>01/04/2019</a:t>
            </a:fld>
            <a:endParaRPr lang="en-GB"/>
          </a:p>
        </p:txBody>
      </p:sp>
      <p:sp>
        <p:nvSpPr>
          <p:cNvPr id="6" name="Footer Placeholder 5">
            <a:extLst>
              <a:ext uri="{FF2B5EF4-FFF2-40B4-BE49-F238E27FC236}">
                <a16:creationId xmlns:a16="http://schemas.microsoft.com/office/drawing/2014/main" id="{2B36931D-9F19-4876-A794-06DA99F191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F38C6E-085B-4B3F-9246-DCF672B8C6AE}"/>
              </a:ext>
            </a:extLst>
          </p:cNvPr>
          <p:cNvSpPr>
            <a:spLocks noGrp="1"/>
          </p:cNvSpPr>
          <p:nvPr>
            <p:ph type="sldNum" sz="quarter" idx="12"/>
          </p:nvPr>
        </p:nvSpPr>
        <p:spPr/>
        <p:txBody>
          <a:bodyPr/>
          <a:lstStyle/>
          <a:p>
            <a:fld id="{1DBA9FD9-02B4-43C1-AF10-910F703B2265}" type="slidenum">
              <a:rPr lang="en-GB" smtClean="0"/>
              <a:t>‹#›</a:t>
            </a:fld>
            <a:endParaRPr lang="en-GB"/>
          </a:p>
        </p:txBody>
      </p:sp>
    </p:spTree>
    <p:extLst>
      <p:ext uri="{BB962C8B-B14F-4D97-AF65-F5344CB8AC3E}">
        <p14:creationId xmlns:p14="http://schemas.microsoft.com/office/powerpoint/2010/main" val="165110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AC2D7-ACFA-49E4-9EE8-9DCDCABF4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402E28-147D-4F7A-A05B-53B3BCCB0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F86DB-791D-450D-9F2E-53457AE62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2244E-9BE5-4235-8074-E38535794568}" type="datetimeFigureOut">
              <a:rPr lang="en-GB" smtClean="0"/>
              <a:t>01/04/2019</a:t>
            </a:fld>
            <a:endParaRPr lang="en-GB"/>
          </a:p>
        </p:txBody>
      </p:sp>
      <p:sp>
        <p:nvSpPr>
          <p:cNvPr id="5" name="Footer Placeholder 4">
            <a:extLst>
              <a:ext uri="{FF2B5EF4-FFF2-40B4-BE49-F238E27FC236}">
                <a16:creationId xmlns:a16="http://schemas.microsoft.com/office/drawing/2014/main" id="{C98015A7-B71F-4846-9ED4-3E5F2043D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96BB3B-B169-4927-B98D-F29E2D287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A9FD9-02B4-43C1-AF10-910F703B2265}" type="slidenum">
              <a:rPr lang="en-GB" smtClean="0"/>
              <a:t>‹#›</a:t>
            </a:fld>
            <a:endParaRPr lang="en-GB"/>
          </a:p>
        </p:txBody>
      </p:sp>
    </p:spTree>
    <p:extLst>
      <p:ext uri="{BB962C8B-B14F-4D97-AF65-F5344CB8AC3E}">
        <p14:creationId xmlns:p14="http://schemas.microsoft.com/office/powerpoint/2010/main" val="244885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960AE-D9E5-4BB3-894F-74A05566D85D}"/>
              </a:ext>
            </a:extLst>
          </p:cNvPr>
          <p:cNvSpPr txBox="1"/>
          <p:nvPr/>
        </p:nvSpPr>
        <p:spPr>
          <a:xfrm>
            <a:off x="358624" y="171128"/>
            <a:ext cx="11268222" cy="923330"/>
          </a:xfrm>
          <a:prstGeom prst="rect">
            <a:avLst/>
          </a:prstGeom>
          <a:ln w="76200">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u="sng" dirty="0">
                <a:latin typeface="Century Gothic" panose="020B0502020202020204" pitchFamily="34" charset="0"/>
              </a:rPr>
              <a:t>Is there an afterlife?</a:t>
            </a:r>
          </a:p>
        </p:txBody>
      </p:sp>
      <p:sp>
        <p:nvSpPr>
          <p:cNvPr id="8" name="TextBox 7">
            <a:extLst>
              <a:ext uri="{FF2B5EF4-FFF2-40B4-BE49-F238E27FC236}">
                <a16:creationId xmlns:a16="http://schemas.microsoft.com/office/drawing/2014/main" id="{7DFCB11F-8463-4EB2-A8BB-0083AE26A85D}"/>
              </a:ext>
            </a:extLst>
          </p:cNvPr>
          <p:cNvSpPr txBox="1"/>
          <p:nvPr/>
        </p:nvSpPr>
        <p:spPr>
          <a:xfrm>
            <a:off x="358624" y="1505863"/>
            <a:ext cx="11474752" cy="1815882"/>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latin typeface="Century Gothic" panose="020B0502020202020204" pitchFamily="34" charset="0"/>
              </a:rPr>
              <a:t>RE learning objective: Explore Christian views towards an afterlife.</a:t>
            </a:r>
          </a:p>
          <a:p>
            <a:endParaRPr lang="en-GB" sz="2800" dirty="0">
              <a:latin typeface="Century Gothic" panose="020B0502020202020204" pitchFamily="34" charset="0"/>
            </a:endParaRPr>
          </a:p>
          <a:p>
            <a:r>
              <a:rPr lang="en-GB" sz="2800" dirty="0">
                <a:latin typeface="Century Gothic" panose="020B0502020202020204" pitchFamily="34" charset="0"/>
              </a:rPr>
              <a:t>Global Learning Objective: Develop my understanding of how my actions and the actions of others have a global impact.</a:t>
            </a:r>
          </a:p>
        </p:txBody>
      </p:sp>
      <p:sp>
        <p:nvSpPr>
          <p:cNvPr id="9" name="TextBox 8">
            <a:extLst>
              <a:ext uri="{FF2B5EF4-FFF2-40B4-BE49-F238E27FC236}">
                <a16:creationId xmlns:a16="http://schemas.microsoft.com/office/drawing/2014/main" id="{4462D020-F5B6-4B43-9298-5A40EEF7140F}"/>
              </a:ext>
            </a:extLst>
          </p:cNvPr>
          <p:cNvSpPr txBox="1"/>
          <p:nvPr/>
        </p:nvSpPr>
        <p:spPr>
          <a:xfrm>
            <a:off x="358624" y="3840480"/>
            <a:ext cx="11268222" cy="2246769"/>
          </a:xfrm>
          <a:prstGeom prst="rect">
            <a:avLst/>
          </a:prstGeom>
          <a:noFill/>
        </p:spPr>
        <p:txBody>
          <a:bodyPr wrap="square" rtlCol="0">
            <a:spAutoFit/>
          </a:bodyPr>
          <a:lstStyle/>
          <a:p>
            <a:r>
              <a:rPr lang="en-GB" sz="2800" dirty="0">
                <a:latin typeface="Century Gothic" panose="020B0502020202020204" pitchFamily="34" charset="0"/>
              </a:rPr>
              <a:t>Outcomes:</a:t>
            </a:r>
          </a:p>
          <a:p>
            <a:r>
              <a:rPr lang="en-GB" sz="2800" dirty="0">
                <a:latin typeface="Century Gothic" panose="020B0502020202020204" pitchFamily="34" charset="0"/>
              </a:rPr>
              <a:t>To consider Christian views towards an afterlife</a:t>
            </a:r>
          </a:p>
          <a:p>
            <a:r>
              <a:rPr lang="en-GB" sz="2800" dirty="0">
                <a:latin typeface="Century Gothic" panose="020B0502020202020204" pitchFamily="34" charset="0"/>
              </a:rPr>
              <a:t>To consider my own views and the views of others</a:t>
            </a:r>
          </a:p>
          <a:p>
            <a:r>
              <a:rPr lang="en-GB" sz="2800" dirty="0">
                <a:latin typeface="Century Gothic" panose="020B0502020202020204" pitchFamily="34" charset="0"/>
              </a:rPr>
              <a:t>To review my choices </a:t>
            </a:r>
          </a:p>
          <a:p>
            <a:r>
              <a:rPr lang="en-GB" sz="2800" dirty="0">
                <a:latin typeface="Century Gothic" panose="020B0502020202020204" pitchFamily="34" charset="0"/>
              </a:rPr>
              <a:t>To consider the impact of my actions and the actions of others</a:t>
            </a:r>
          </a:p>
        </p:txBody>
      </p:sp>
    </p:spTree>
    <p:extLst>
      <p:ext uri="{BB962C8B-B14F-4D97-AF65-F5344CB8AC3E}">
        <p14:creationId xmlns:p14="http://schemas.microsoft.com/office/powerpoint/2010/main" val="162882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B01324-8D8F-4D08-9B8D-D8AFFAC881EC}"/>
              </a:ext>
            </a:extLst>
          </p:cNvPr>
          <p:cNvGraphicFramePr>
            <a:graphicFrameLocks noGrp="1"/>
          </p:cNvGraphicFramePr>
          <p:nvPr>
            <p:extLst>
              <p:ext uri="{D42A27DB-BD31-4B8C-83A1-F6EECF244321}">
                <p14:modId xmlns:p14="http://schemas.microsoft.com/office/powerpoint/2010/main" val="436631468"/>
              </p:ext>
            </p:extLst>
          </p:nvPr>
        </p:nvGraphicFramePr>
        <p:xfrm>
          <a:off x="393147" y="309438"/>
          <a:ext cx="11451848" cy="621797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862962">
                  <a:extLst>
                    <a:ext uri="{9D8B030D-6E8A-4147-A177-3AD203B41FA5}">
                      <a16:colId xmlns:a16="http://schemas.microsoft.com/office/drawing/2014/main" val="874394730"/>
                    </a:ext>
                  </a:extLst>
                </a:gridCol>
                <a:gridCol w="2862962">
                  <a:extLst>
                    <a:ext uri="{9D8B030D-6E8A-4147-A177-3AD203B41FA5}">
                      <a16:colId xmlns:a16="http://schemas.microsoft.com/office/drawing/2014/main" val="576622454"/>
                    </a:ext>
                  </a:extLst>
                </a:gridCol>
                <a:gridCol w="2862962">
                  <a:extLst>
                    <a:ext uri="{9D8B030D-6E8A-4147-A177-3AD203B41FA5}">
                      <a16:colId xmlns:a16="http://schemas.microsoft.com/office/drawing/2014/main" val="2994159390"/>
                    </a:ext>
                  </a:extLst>
                </a:gridCol>
                <a:gridCol w="2862962">
                  <a:extLst>
                    <a:ext uri="{9D8B030D-6E8A-4147-A177-3AD203B41FA5}">
                      <a16:colId xmlns:a16="http://schemas.microsoft.com/office/drawing/2014/main" val="862546953"/>
                    </a:ext>
                  </a:extLst>
                </a:gridCol>
              </a:tblGrid>
              <a:tr h="3129916">
                <a:tc>
                  <a:txBody>
                    <a:bodyPr/>
                    <a:lstStyle/>
                    <a:p>
                      <a:pPr algn="ctr"/>
                      <a:r>
                        <a:rPr lang="en-GB" sz="2400" b="0" u="none" dirty="0">
                          <a:solidFill>
                            <a:schemeClr val="tx1"/>
                          </a:solidFill>
                          <a:highlight>
                            <a:srgbClr val="C0C0C0"/>
                          </a:highlight>
                          <a:latin typeface="Century Gothic" panose="020B0502020202020204" pitchFamily="34" charset="0"/>
                        </a:rPr>
                        <a:t>Are they a sheep or a goat?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latin typeface="Century Gothic" panose="020B0502020202020204" pitchFamily="34" charset="0"/>
                        </a:rPr>
                        <a:t>1. This person has just been arrested by the police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latin typeface="Century Gothic" panose="020B0502020202020204" pitchFamily="34" charset="0"/>
                        </a:rPr>
                        <a:t>2. This person loves to take their family on holiday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u="none" dirty="0">
                          <a:solidFill>
                            <a:schemeClr val="tx1"/>
                          </a:solidFill>
                          <a:latin typeface="Century Gothic" panose="020B0502020202020204" pitchFamily="34" charset="0"/>
                        </a:rPr>
                        <a:t>3. This person has been caught stealing from a shop</a:t>
                      </a:r>
                    </a:p>
                    <a:p>
                      <a:pPr algn="ctr"/>
                      <a:endParaRPr lang="en-GB" sz="3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709198"/>
                  </a:ext>
                </a:extLst>
              </a:tr>
              <a:tr h="30880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latin typeface="Century Gothic" panose="020B0502020202020204" pitchFamily="34" charset="0"/>
                        </a:rPr>
                        <a:t>4. This person looks after his wife</a:t>
                      </a:r>
                    </a:p>
                    <a:p>
                      <a:pPr algn="ctr"/>
                      <a:endParaRPr lang="en-GB" sz="32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effectLst/>
                          <a:latin typeface="Century Gothic" panose="020B0502020202020204" pitchFamily="34" charset="0"/>
                        </a:rPr>
                        <a:t>5. This person is a surgeon  </a:t>
                      </a:r>
                      <a:endParaRPr lang="en-GB" sz="32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latin typeface="Century Gothic" panose="020B0502020202020204" pitchFamily="34" charset="0"/>
                        </a:rPr>
                        <a:t>6. This person is a news reporter</a:t>
                      </a:r>
                    </a:p>
                    <a:p>
                      <a:pPr algn="ctr"/>
                      <a:endParaRPr lang="en-GB" sz="32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latin typeface="Century Gothic" panose="020B0502020202020204" pitchFamily="34" charset="0"/>
                        </a:rPr>
                        <a:t>7. This person has opened a cheap clothes shop in the UK</a:t>
                      </a:r>
                    </a:p>
                    <a:p>
                      <a:pPr algn="ctr"/>
                      <a:endParaRPr lang="en-GB" sz="32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536468"/>
                  </a:ext>
                </a:extLst>
              </a:tr>
            </a:tbl>
          </a:graphicData>
        </a:graphic>
      </p:graphicFrame>
      <p:pic>
        <p:nvPicPr>
          <p:cNvPr id="2" name="Picture 1">
            <a:extLst>
              <a:ext uri="{FF2B5EF4-FFF2-40B4-BE49-F238E27FC236}">
                <a16:creationId xmlns:a16="http://schemas.microsoft.com/office/drawing/2014/main" id="{76508536-3EC5-4EC0-8F6E-235649B3AB04}"/>
              </a:ext>
            </a:extLst>
          </p:cNvPr>
          <p:cNvPicPr>
            <a:picLocks noChangeAspect="1"/>
          </p:cNvPicPr>
          <p:nvPr/>
        </p:nvPicPr>
        <p:blipFill>
          <a:blip r:embed="rId3"/>
          <a:stretch>
            <a:fillRect/>
          </a:stretch>
        </p:blipFill>
        <p:spPr>
          <a:xfrm>
            <a:off x="1141062" y="2334393"/>
            <a:ext cx="1405423" cy="1028575"/>
          </a:xfrm>
          <a:prstGeom prst="rect">
            <a:avLst/>
          </a:prstGeom>
        </p:spPr>
      </p:pic>
      <p:pic>
        <p:nvPicPr>
          <p:cNvPr id="3" name="Picture 2">
            <a:extLst>
              <a:ext uri="{FF2B5EF4-FFF2-40B4-BE49-F238E27FC236}">
                <a16:creationId xmlns:a16="http://schemas.microsoft.com/office/drawing/2014/main" id="{EEAB42B0-83D2-48C5-BDB9-2BBF0D1FF91E}"/>
              </a:ext>
            </a:extLst>
          </p:cNvPr>
          <p:cNvPicPr>
            <a:picLocks noChangeAspect="1"/>
          </p:cNvPicPr>
          <p:nvPr/>
        </p:nvPicPr>
        <p:blipFill>
          <a:blip r:embed="rId4"/>
          <a:stretch>
            <a:fillRect/>
          </a:stretch>
        </p:blipFill>
        <p:spPr>
          <a:xfrm>
            <a:off x="1141062" y="330591"/>
            <a:ext cx="1425227" cy="1070074"/>
          </a:xfrm>
          <a:prstGeom prst="rect">
            <a:avLst/>
          </a:prstGeom>
        </p:spPr>
      </p:pic>
      <p:sp>
        <p:nvSpPr>
          <p:cNvPr id="5" name="Rectangle 4">
            <a:extLst>
              <a:ext uri="{FF2B5EF4-FFF2-40B4-BE49-F238E27FC236}">
                <a16:creationId xmlns:a16="http://schemas.microsoft.com/office/drawing/2014/main" id="{398AA94A-6A07-447E-B9D5-045A54F52C45}"/>
              </a:ext>
            </a:extLst>
          </p:cNvPr>
          <p:cNvSpPr/>
          <p:nvPr/>
        </p:nvSpPr>
        <p:spPr>
          <a:xfrm>
            <a:off x="4421449" y="38203"/>
            <a:ext cx="3039615" cy="584775"/>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highlight>
                  <a:srgbClr val="FFFF00"/>
                </a:highlight>
                <a:latin typeface="Century Gothic" panose="020B0502020202020204" pitchFamily="34" charset="0"/>
              </a:rPr>
              <a:t>Initial thoughts</a:t>
            </a:r>
            <a:endParaRPr lang="en-US" sz="3200" b="1" cap="none" spc="0" dirty="0">
              <a:ln w="0"/>
              <a:solidFill>
                <a:schemeClr val="tx1"/>
              </a:solidFill>
              <a:effectLst>
                <a:outerShdw blurRad="38100" dist="19050" dir="2700000" algn="tl" rotWithShape="0">
                  <a:schemeClr val="dk1">
                    <a:alpha val="40000"/>
                  </a:schemeClr>
                </a:outerShdw>
              </a:effectLst>
              <a:highlight>
                <a:srgbClr val="FFFF00"/>
              </a:highlight>
              <a:latin typeface="Century Gothic" panose="020B0502020202020204" pitchFamily="34" charset="0"/>
            </a:endParaRPr>
          </a:p>
        </p:txBody>
      </p:sp>
    </p:spTree>
    <p:extLst>
      <p:ext uri="{BB962C8B-B14F-4D97-AF65-F5344CB8AC3E}">
        <p14:creationId xmlns:p14="http://schemas.microsoft.com/office/powerpoint/2010/main" val="177209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B01324-8D8F-4D08-9B8D-D8AFFAC881EC}"/>
              </a:ext>
            </a:extLst>
          </p:cNvPr>
          <p:cNvGraphicFramePr>
            <a:graphicFrameLocks noGrp="1"/>
          </p:cNvGraphicFramePr>
          <p:nvPr>
            <p:extLst>
              <p:ext uri="{D42A27DB-BD31-4B8C-83A1-F6EECF244321}">
                <p14:modId xmlns:p14="http://schemas.microsoft.com/office/powerpoint/2010/main" val="4165115345"/>
              </p:ext>
            </p:extLst>
          </p:nvPr>
        </p:nvGraphicFramePr>
        <p:xfrm>
          <a:off x="393148" y="475442"/>
          <a:ext cx="11405704" cy="634435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851426">
                  <a:extLst>
                    <a:ext uri="{9D8B030D-6E8A-4147-A177-3AD203B41FA5}">
                      <a16:colId xmlns:a16="http://schemas.microsoft.com/office/drawing/2014/main" val="874394730"/>
                    </a:ext>
                  </a:extLst>
                </a:gridCol>
                <a:gridCol w="2851426">
                  <a:extLst>
                    <a:ext uri="{9D8B030D-6E8A-4147-A177-3AD203B41FA5}">
                      <a16:colId xmlns:a16="http://schemas.microsoft.com/office/drawing/2014/main" val="576622454"/>
                    </a:ext>
                  </a:extLst>
                </a:gridCol>
                <a:gridCol w="2851426">
                  <a:extLst>
                    <a:ext uri="{9D8B030D-6E8A-4147-A177-3AD203B41FA5}">
                      <a16:colId xmlns:a16="http://schemas.microsoft.com/office/drawing/2014/main" val="3326822514"/>
                    </a:ext>
                  </a:extLst>
                </a:gridCol>
                <a:gridCol w="2851426">
                  <a:extLst>
                    <a:ext uri="{9D8B030D-6E8A-4147-A177-3AD203B41FA5}">
                      <a16:colId xmlns:a16="http://schemas.microsoft.com/office/drawing/2014/main" val="2994159390"/>
                    </a:ext>
                  </a:extLst>
                </a:gridCol>
              </a:tblGrid>
              <a:tr h="2619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u="none" dirty="0">
                          <a:solidFill>
                            <a:schemeClr val="tx1"/>
                          </a:solidFill>
                          <a:highlight>
                            <a:srgbClr val="C0C0C0"/>
                          </a:highlight>
                          <a:latin typeface="Century Gothic" panose="020B0502020202020204" pitchFamily="34" charset="0"/>
                        </a:rPr>
                        <a:t>Has your opinion changed?</a:t>
                      </a:r>
                    </a:p>
                    <a:p>
                      <a:pPr marL="0" indent="0" algn="ctr">
                        <a:buNone/>
                      </a:pPr>
                      <a:endParaRPr lang="en-GB" sz="2000" b="0" u="none"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0" dirty="0">
                          <a:solidFill>
                            <a:schemeClr val="tx1"/>
                          </a:solidFill>
                          <a:latin typeface="Century Gothic" panose="020B0502020202020204" pitchFamily="34" charset="0"/>
                        </a:rPr>
                        <a:t>1. This person has just been arrested by the police, </a:t>
                      </a:r>
                      <a:r>
                        <a:rPr lang="en-GB" sz="2200" b="1" dirty="0">
                          <a:solidFill>
                            <a:schemeClr val="tx1"/>
                          </a:solidFill>
                          <a:latin typeface="Century Gothic" panose="020B0502020202020204" pitchFamily="34" charset="0"/>
                        </a:rPr>
                        <a:t>they were taking part in a protest against global Human Rights abuses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solidFill>
                            <a:schemeClr val="tx1"/>
                          </a:solidFill>
                          <a:latin typeface="Century Gothic" panose="020B0502020202020204" pitchFamily="34" charset="0"/>
                        </a:rPr>
                        <a:t>2. This person loves to take their family on holiday, </a:t>
                      </a:r>
                      <a:r>
                        <a:rPr lang="en-GB" sz="2200" b="1" dirty="0">
                          <a:solidFill>
                            <a:schemeClr val="tx1"/>
                          </a:solidFill>
                          <a:latin typeface="Century Gothic" panose="020B0502020202020204" pitchFamily="34" charset="0"/>
                        </a:rPr>
                        <a:t>they are very rich so like to use their private jet</a:t>
                      </a:r>
                    </a:p>
                    <a:p>
                      <a:pPr algn="ctr"/>
                      <a:endParaRPr lang="en-GB" sz="2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u="none" dirty="0">
                          <a:solidFill>
                            <a:schemeClr val="tx1"/>
                          </a:solidFill>
                          <a:latin typeface="Century Gothic" panose="020B0502020202020204" pitchFamily="34" charset="0"/>
                        </a:rPr>
                        <a:t>3. This person has been caught stealing from a shop, </a:t>
                      </a:r>
                      <a:r>
                        <a:rPr lang="en-GB" sz="2200" b="1" u="none" dirty="0">
                          <a:solidFill>
                            <a:schemeClr val="tx1"/>
                          </a:solidFill>
                          <a:latin typeface="Century Gothic" panose="020B0502020202020204" pitchFamily="34" charset="0"/>
                        </a:rPr>
                        <a:t>they have stolen a loaf of bread and pack of bananas</a:t>
                      </a:r>
                    </a:p>
                    <a:p>
                      <a:pPr algn="ctr"/>
                      <a:endParaRPr lang="en-GB" sz="2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709198"/>
                  </a:ext>
                </a:extLst>
              </a:tr>
              <a:tr h="3570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latin typeface="Century Gothic" panose="020B0502020202020204" pitchFamily="34" charset="0"/>
                        </a:rPr>
                        <a:t>4. This person looks after his wife, </a:t>
                      </a:r>
                      <a:r>
                        <a:rPr lang="en-GB" sz="2200" b="1" dirty="0">
                          <a:latin typeface="Century Gothic" panose="020B0502020202020204" pitchFamily="34" charset="0"/>
                        </a:rPr>
                        <a:t>he makes sure she never has to work or make any difficult decisions</a:t>
                      </a:r>
                    </a:p>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0" dirty="0">
                          <a:effectLst/>
                          <a:latin typeface="Century Gothic" panose="020B0502020202020204" pitchFamily="34" charset="0"/>
                        </a:rPr>
                        <a:t>5. This person is a surgeon, </a:t>
                      </a:r>
                      <a:r>
                        <a:rPr lang="en-GB" sz="2200" b="1" dirty="0">
                          <a:effectLst/>
                          <a:latin typeface="Century Gothic" panose="020B0502020202020204" pitchFamily="34" charset="0"/>
                        </a:rPr>
                        <a:t>they work in a  very expensive clinic performing plastic surgery</a:t>
                      </a:r>
                      <a:endParaRPr lang="en-GB" sz="2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latin typeface="Century Gothic" panose="020B0502020202020204" pitchFamily="34" charset="0"/>
                        </a:rPr>
                        <a:t>6. This person is a news reporter, </a:t>
                      </a:r>
                      <a:r>
                        <a:rPr lang="en-GB" sz="2200" b="1" dirty="0">
                          <a:latin typeface="Century Gothic" panose="020B0502020202020204" pitchFamily="34" charset="0"/>
                        </a:rPr>
                        <a:t>they often make people angry as they like to uncover secrets</a:t>
                      </a:r>
                    </a:p>
                    <a:p>
                      <a:pPr algn="ctr"/>
                      <a:endParaRPr lang="en-GB" sz="22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0" dirty="0">
                          <a:latin typeface="Century Gothic" panose="020B0502020202020204" pitchFamily="34" charset="0"/>
                        </a:rPr>
                        <a:t>7. This person has opened a cheap clothes shop in the UK, </a:t>
                      </a:r>
                      <a:r>
                        <a:rPr lang="en-GB" sz="2200" b="1" dirty="0">
                          <a:latin typeface="Century Gothic" panose="020B0502020202020204" pitchFamily="34" charset="0"/>
                        </a:rPr>
                        <a:t>they have opened it in an area of low income so that the citizens can afford to shop there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536468"/>
                  </a:ext>
                </a:extLst>
              </a:tr>
            </a:tbl>
          </a:graphicData>
        </a:graphic>
      </p:graphicFrame>
      <p:pic>
        <p:nvPicPr>
          <p:cNvPr id="2" name="Picture 1">
            <a:extLst>
              <a:ext uri="{FF2B5EF4-FFF2-40B4-BE49-F238E27FC236}">
                <a16:creationId xmlns:a16="http://schemas.microsoft.com/office/drawing/2014/main" id="{2EE12838-74B0-412B-80D1-3C06398424DD}"/>
              </a:ext>
            </a:extLst>
          </p:cNvPr>
          <p:cNvPicPr>
            <a:picLocks noChangeAspect="1"/>
          </p:cNvPicPr>
          <p:nvPr/>
        </p:nvPicPr>
        <p:blipFill>
          <a:blip r:embed="rId3"/>
          <a:stretch>
            <a:fillRect/>
          </a:stretch>
        </p:blipFill>
        <p:spPr>
          <a:xfrm>
            <a:off x="1301228" y="475442"/>
            <a:ext cx="1102501" cy="829231"/>
          </a:xfrm>
          <a:prstGeom prst="rect">
            <a:avLst/>
          </a:prstGeom>
        </p:spPr>
      </p:pic>
      <p:pic>
        <p:nvPicPr>
          <p:cNvPr id="3" name="Picture 2">
            <a:extLst>
              <a:ext uri="{FF2B5EF4-FFF2-40B4-BE49-F238E27FC236}">
                <a16:creationId xmlns:a16="http://schemas.microsoft.com/office/drawing/2014/main" id="{4F39CAA6-3577-47F3-A03F-0CCC604F8863}"/>
              </a:ext>
            </a:extLst>
          </p:cNvPr>
          <p:cNvPicPr>
            <a:picLocks noChangeAspect="1"/>
          </p:cNvPicPr>
          <p:nvPr/>
        </p:nvPicPr>
        <p:blipFill>
          <a:blip r:embed="rId4"/>
          <a:stretch>
            <a:fillRect/>
          </a:stretch>
        </p:blipFill>
        <p:spPr>
          <a:xfrm>
            <a:off x="1148330" y="2261234"/>
            <a:ext cx="1255399" cy="918452"/>
          </a:xfrm>
          <a:prstGeom prst="rect">
            <a:avLst/>
          </a:prstGeom>
        </p:spPr>
      </p:pic>
      <p:sp>
        <p:nvSpPr>
          <p:cNvPr id="5" name="Rectangle 4">
            <a:extLst>
              <a:ext uri="{FF2B5EF4-FFF2-40B4-BE49-F238E27FC236}">
                <a16:creationId xmlns:a16="http://schemas.microsoft.com/office/drawing/2014/main" id="{53EB0176-1D95-43CA-8616-00985827609C}"/>
              </a:ext>
            </a:extLst>
          </p:cNvPr>
          <p:cNvSpPr/>
          <p:nvPr/>
        </p:nvSpPr>
        <p:spPr>
          <a:xfrm>
            <a:off x="3836353" y="38203"/>
            <a:ext cx="4209807" cy="584775"/>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highlight>
                  <a:srgbClr val="FFFF00"/>
                </a:highlight>
                <a:latin typeface="Century Gothic" panose="020B0502020202020204" pitchFamily="34" charset="0"/>
              </a:rPr>
              <a:t>Developed thoughts</a:t>
            </a:r>
            <a:endParaRPr lang="en-US" sz="3200" b="1" cap="none" spc="0" dirty="0">
              <a:ln w="0"/>
              <a:solidFill>
                <a:schemeClr val="tx1"/>
              </a:solidFill>
              <a:effectLst>
                <a:outerShdw blurRad="38100" dist="19050" dir="2700000" algn="tl" rotWithShape="0">
                  <a:schemeClr val="dk1">
                    <a:alpha val="40000"/>
                  </a:schemeClr>
                </a:outerShdw>
              </a:effectLst>
              <a:highlight>
                <a:srgbClr val="FFFF00"/>
              </a:highlight>
              <a:latin typeface="Century Gothic" panose="020B0502020202020204" pitchFamily="34" charset="0"/>
            </a:endParaRPr>
          </a:p>
        </p:txBody>
      </p:sp>
    </p:spTree>
    <p:extLst>
      <p:ext uri="{BB962C8B-B14F-4D97-AF65-F5344CB8AC3E}">
        <p14:creationId xmlns:p14="http://schemas.microsoft.com/office/powerpoint/2010/main" val="426453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B01324-8D8F-4D08-9B8D-D8AFFAC881EC}"/>
              </a:ext>
            </a:extLst>
          </p:cNvPr>
          <p:cNvGraphicFramePr>
            <a:graphicFrameLocks noGrp="1"/>
          </p:cNvGraphicFramePr>
          <p:nvPr>
            <p:extLst>
              <p:ext uri="{D42A27DB-BD31-4B8C-83A1-F6EECF244321}">
                <p14:modId xmlns:p14="http://schemas.microsoft.com/office/powerpoint/2010/main" val="3317519271"/>
              </p:ext>
            </p:extLst>
          </p:nvPr>
        </p:nvGraphicFramePr>
        <p:xfrm>
          <a:off x="393148" y="652924"/>
          <a:ext cx="11405704" cy="59740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378187">
                  <a:extLst>
                    <a:ext uri="{9D8B030D-6E8A-4147-A177-3AD203B41FA5}">
                      <a16:colId xmlns:a16="http://schemas.microsoft.com/office/drawing/2014/main" val="874394730"/>
                    </a:ext>
                  </a:extLst>
                </a:gridCol>
                <a:gridCol w="3052690">
                  <a:extLst>
                    <a:ext uri="{9D8B030D-6E8A-4147-A177-3AD203B41FA5}">
                      <a16:colId xmlns:a16="http://schemas.microsoft.com/office/drawing/2014/main" val="576622454"/>
                    </a:ext>
                  </a:extLst>
                </a:gridCol>
                <a:gridCol w="2813538">
                  <a:extLst>
                    <a:ext uri="{9D8B030D-6E8A-4147-A177-3AD203B41FA5}">
                      <a16:colId xmlns:a16="http://schemas.microsoft.com/office/drawing/2014/main" val="3326822514"/>
                    </a:ext>
                  </a:extLst>
                </a:gridCol>
                <a:gridCol w="3161289">
                  <a:extLst>
                    <a:ext uri="{9D8B030D-6E8A-4147-A177-3AD203B41FA5}">
                      <a16:colId xmlns:a16="http://schemas.microsoft.com/office/drawing/2014/main" val="2994159390"/>
                    </a:ext>
                  </a:extLst>
                </a:gridCol>
              </a:tblGrid>
              <a:tr h="1856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u="none" dirty="0">
                          <a:solidFill>
                            <a:schemeClr val="tx1"/>
                          </a:solidFill>
                          <a:highlight>
                            <a:srgbClr val="C0C0C0"/>
                          </a:highlight>
                          <a:latin typeface="Century Gothic" panose="020B0502020202020204" pitchFamily="34" charset="0"/>
                        </a:rPr>
                        <a:t>Has your opinion changed?</a:t>
                      </a:r>
                    </a:p>
                    <a:p>
                      <a:pPr marL="0" indent="0" algn="ctr">
                        <a:buNone/>
                      </a:pPr>
                      <a:endParaRPr lang="en-GB" sz="1900" b="0" u="none"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900" b="0" dirty="0">
                          <a:solidFill>
                            <a:schemeClr val="tx1"/>
                          </a:solidFill>
                          <a:latin typeface="Century Gothic" panose="020B0502020202020204" pitchFamily="34" charset="0"/>
                        </a:rPr>
                        <a:t>1. This person has just been arrested by the police, they were taking part in a protest against global Human Rights abuses. </a:t>
                      </a:r>
                      <a:r>
                        <a:rPr lang="en-GB" sz="1900" b="1" dirty="0">
                          <a:solidFill>
                            <a:schemeClr val="tx1"/>
                          </a:solidFill>
                          <a:latin typeface="Century Gothic" panose="020B0502020202020204" pitchFamily="34" charset="0"/>
                        </a:rPr>
                        <a:t>They assaulted a police officer who was trying to break the protest 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solidFill>
                            <a:schemeClr val="tx1"/>
                          </a:solidFill>
                          <a:latin typeface="Century Gothic" panose="020B0502020202020204" pitchFamily="34" charset="0"/>
                        </a:rPr>
                        <a:t>2. This person loves to take their family on holiday, they are very rich so like to use their private jet, </a:t>
                      </a:r>
                      <a:r>
                        <a:rPr lang="en-GB" sz="1900" b="1" dirty="0">
                          <a:solidFill>
                            <a:schemeClr val="tx1"/>
                          </a:solidFill>
                          <a:latin typeface="Century Gothic" panose="020B0502020202020204" pitchFamily="34" charset="0"/>
                        </a:rPr>
                        <a:t>this means they have a huge carbon footprint.</a:t>
                      </a:r>
                    </a:p>
                    <a:p>
                      <a:pPr algn="ctr"/>
                      <a:endParaRPr lang="en-GB" sz="19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u="none" dirty="0">
                          <a:solidFill>
                            <a:schemeClr val="tx1"/>
                          </a:solidFill>
                          <a:latin typeface="Century Gothic" panose="020B0502020202020204" pitchFamily="34" charset="0"/>
                        </a:rPr>
                        <a:t>3. This person has been caught stealing from a shop, they have stolen a loaf of bread and pack of bananas </a:t>
                      </a:r>
                      <a:r>
                        <a:rPr lang="en-GB" sz="1900" b="1" u="none" dirty="0">
                          <a:solidFill>
                            <a:schemeClr val="tx1"/>
                          </a:solidFill>
                          <a:latin typeface="Century Gothic" panose="020B0502020202020204" pitchFamily="34" charset="0"/>
                        </a:rPr>
                        <a:t>to feed their children as they have no money.</a:t>
                      </a:r>
                    </a:p>
                    <a:p>
                      <a:pPr algn="ctr"/>
                      <a:endParaRPr lang="en-GB" sz="19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2709198"/>
                  </a:ext>
                </a:extLst>
              </a:tr>
              <a:tr h="2093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latin typeface="Century Gothic" panose="020B0502020202020204" pitchFamily="34" charset="0"/>
                        </a:rPr>
                        <a:t>4. This person looks after his wife, he makes sure she never has to work or make any difficult decisions. </a:t>
                      </a:r>
                      <a:r>
                        <a:rPr lang="en-GB" sz="1900" b="1" dirty="0">
                          <a:latin typeface="Century Gothic" panose="020B0502020202020204" pitchFamily="34" charset="0"/>
                        </a:rPr>
                        <a:t>He does not let her leave the house by herself.</a:t>
                      </a:r>
                    </a:p>
                    <a:p>
                      <a:pPr algn="ctr"/>
                      <a:endParaRPr lang="en-GB" sz="19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900" b="0" dirty="0">
                          <a:effectLst/>
                          <a:latin typeface="Century Gothic" panose="020B0502020202020204" pitchFamily="34" charset="0"/>
                        </a:rPr>
                        <a:t>5. This person is a surgeon, they work in a  very expensive clinic performing plastic surgery, </a:t>
                      </a:r>
                      <a:r>
                        <a:rPr lang="en-GB" sz="1900" b="1" dirty="0">
                          <a:effectLst/>
                          <a:latin typeface="Century Gothic" panose="020B0502020202020204" pitchFamily="34" charset="0"/>
                        </a:rPr>
                        <a:t>they are saving money so they can travel to Uganda to carry out aid work. </a:t>
                      </a:r>
                      <a:endParaRPr lang="en-GB" sz="19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0" dirty="0">
                          <a:latin typeface="Century Gothic" panose="020B0502020202020204" pitchFamily="34" charset="0"/>
                        </a:rPr>
                        <a:t>6. This person is a news reporter, they often make people angry as they like to uncover secrets, </a:t>
                      </a:r>
                      <a:r>
                        <a:rPr lang="en-GB" sz="1900" b="1" dirty="0">
                          <a:latin typeface="Century Gothic" panose="020B0502020202020204" pitchFamily="34" charset="0"/>
                        </a:rPr>
                        <a:t>they recently uncovered a news story about a company that was paying men more than women.</a:t>
                      </a:r>
                    </a:p>
                    <a:p>
                      <a:pPr algn="ctr"/>
                      <a:endParaRPr lang="en-GB" sz="1900"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900" b="0" dirty="0">
                          <a:latin typeface="Century Gothic" panose="020B0502020202020204" pitchFamily="34" charset="0"/>
                        </a:rPr>
                        <a:t>7. This person has opened a cheap clothes shop in the UK, they have opened it in an area of low income so that the citizens can afford to shop there. </a:t>
                      </a:r>
                      <a:r>
                        <a:rPr lang="en-GB" sz="1900" b="1" dirty="0">
                          <a:latin typeface="Century Gothic" panose="020B0502020202020204" pitchFamily="34" charset="0"/>
                        </a:rPr>
                        <a:t>They keep costs down by basing factories in Bangladesh so they can pay workers less than the UK.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536468"/>
                  </a:ext>
                </a:extLst>
              </a:tr>
            </a:tbl>
          </a:graphicData>
        </a:graphic>
      </p:graphicFrame>
      <p:pic>
        <p:nvPicPr>
          <p:cNvPr id="2" name="Picture 1">
            <a:extLst>
              <a:ext uri="{FF2B5EF4-FFF2-40B4-BE49-F238E27FC236}">
                <a16:creationId xmlns:a16="http://schemas.microsoft.com/office/drawing/2014/main" id="{BF6B050F-8A1C-44D4-9499-362EC3B00F6A}"/>
              </a:ext>
            </a:extLst>
          </p:cNvPr>
          <p:cNvPicPr>
            <a:picLocks noChangeAspect="1"/>
          </p:cNvPicPr>
          <p:nvPr/>
        </p:nvPicPr>
        <p:blipFill>
          <a:blip r:embed="rId3"/>
          <a:stretch>
            <a:fillRect/>
          </a:stretch>
        </p:blipFill>
        <p:spPr>
          <a:xfrm>
            <a:off x="1169211" y="679235"/>
            <a:ext cx="1103472" cy="829128"/>
          </a:xfrm>
          <a:prstGeom prst="rect">
            <a:avLst/>
          </a:prstGeom>
        </p:spPr>
      </p:pic>
      <p:pic>
        <p:nvPicPr>
          <p:cNvPr id="3" name="Picture 2">
            <a:extLst>
              <a:ext uri="{FF2B5EF4-FFF2-40B4-BE49-F238E27FC236}">
                <a16:creationId xmlns:a16="http://schemas.microsoft.com/office/drawing/2014/main" id="{71D414B5-41D9-4853-B36D-A1FD6ED42FC6}"/>
              </a:ext>
            </a:extLst>
          </p:cNvPr>
          <p:cNvPicPr>
            <a:picLocks noChangeAspect="1"/>
          </p:cNvPicPr>
          <p:nvPr/>
        </p:nvPicPr>
        <p:blipFill>
          <a:blip r:embed="rId4"/>
          <a:stretch>
            <a:fillRect/>
          </a:stretch>
        </p:blipFill>
        <p:spPr>
          <a:xfrm>
            <a:off x="1016798" y="2363801"/>
            <a:ext cx="1255885" cy="920576"/>
          </a:xfrm>
          <a:prstGeom prst="rect">
            <a:avLst/>
          </a:prstGeom>
        </p:spPr>
      </p:pic>
      <p:sp>
        <p:nvSpPr>
          <p:cNvPr id="5" name="Rectangle 4">
            <a:extLst>
              <a:ext uri="{FF2B5EF4-FFF2-40B4-BE49-F238E27FC236}">
                <a16:creationId xmlns:a16="http://schemas.microsoft.com/office/drawing/2014/main" id="{A91165BB-073F-45F3-B2FB-8CD41D027D1D}"/>
              </a:ext>
            </a:extLst>
          </p:cNvPr>
          <p:cNvSpPr/>
          <p:nvPr/>
        </p:nvSpPr>
        <p:spPr>
          <a:xfrm>
            <a:off x="4484767" y="38203"/>
            <a:ext cx="2912977" cy="584775"/>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highlight>
                  <a:srgbClr val="FFFF00"/>
                </a:highlight>
                <a:latin typeface="Century Gothic" panose="020B0502020202020204" pitchFamily="34" charset="0"/>
              </a:rPr>
              <a:t>Final thoughts</a:t>
            </a:r>
            <a:endParaRPr lang="en-US" sz="3200" b="1" cap="none" spc="0" dirty="0">
              <a:ln w="0"/>
              <a:solidFill>
                <a:schemeClr val="tx1"/>
              </a:solidFill>
              <a:effectLst>
                <a:outerShdw blurRad="38100" dist="19050" dir="2700000" algn="tl" rotWithShape="0">
                  <a:schemeClr val="dk1">
                    <a:alpha val="40000"/>
                  </a:schemeClr>
                </a:outerShdw>
              </a:effectLst>
              <a:highlight>
                <a:srgbClr val="FFFF00"/>
              </a:highlight>
              <a:latin typeface="Century Gothic" panose="020B0502020202020204" pitchFamily="34" charset="0"/>
            </a:endParaRPr>
          </a:p>
        </p:txBody>
      </p:sp>
    </p:spTree>
    <p:extLst>
      <p:ext uri="{BB962C8B-B14F-4D97-AF65-F5344CB8AC3E}">
        <p14:creationId xmlns:p14="http://schemas.microsoft.com/office/powerpoint/2010/main" val="295653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ADBC-A8DD-4D63-9387-AD3FD2B9652F}"/>
              </a:ext>
            </a:extLst>
          </p:cNvPr>
          <p:cNvSpPr>
            <a:spLocks noGrp="1"/>
          </p:cNvSpPr>
          <p:nvPr>
            <p:ph type="title"/>
          </p:nvPr>
        </p:nvSpPr>
        <p:spPr>
          <a:xfrm>
            <a:off x="273326" y="640976"/>
            <a:ext cx="11062252" cy="1325563"/>
          </a:xfrm>
        </p:spPr>
        <p:txBody>
          <a:bodyPr>
            <a:noAutofit/>
          </a:bodyPr>
          <a:lstStyle/>
          <a:p>
            <a:pPr algn="ctr"/>
            <a:r>
              <a:rPr lang="en-GB" sz="3200" b="1" dirty="0">
                <a:latin typeface="Century Gothic" panose="020B0502020202020204" pitchFamily="34" charset="0"/>
              </a:rPr>
              <a:t>Group work. </a:t>
            </a:r>
            <a:br>
              <a:rPr lang="en-GB" sz="3200" b="1" dirty="0">
                <a:latin typeface="Century Gothic" panose="020B0502020202020204" pitchFamily="34" charset="0"/>
              </a:rPr>
            </a:br>
            <a:r>
              <a:rPr lang="en-GB" sz="3200" dirty="0">
                <a:latin typeface="Century Gothic" panose="020B0502020202020204" pitchFamily="34" charset="0"/>
              </a:rPr>
              <a:t>Where would you rank each person?  </a:t>
            </a:r>
            <a:br>
              <a:rPr lang="en-GB" sz="3200" dirty="0">
                <a:latin typeface="Century Gothic" panose="020B0502020202020204" pitchFamily="34" charset="0"/>
              </a:rPr>
            </a:br>
            <a:r>
              <a:rPr lang="en-GB" sz="3200" dirty="0">
                <a:latin typeface="Century Gothic" panose="020B0502020202020204" pitchFamily="34" charset="0"/>
              </a:rPr>
              <a:t>Write the number on the line.</a:t>
            </a:r>
            <a:br>
              <a:rPr lang="en-GB"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C5741168-09AC-4313-89CD-2894D1574FD1}"/>
              </a:ext>
            </a:extLst>
          </p:cNvPr>
          <p:cNvCxnSpPr/>
          <p:nvPr/>
        </p:nvCxnSpPr>
        <p:spPr>
          <a:xfrm>
            <a:off x="273326" y="3429000"/>
            <a:ext cx="1129031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54E309-58CA-4CEE-88D5-76460C3E246A}"/>
              </a:ext>
            </a:extLst>
          </p:cNvPr>
          <p:cNvPicPr>
            <a:picLocks noChangeAspect="1"/>
          </p:cNvPicPr>
          <p:nvPr/>
        </p:nvPicPr>
        <p:blipFill>
          <a:blip r:embed="rId3"/>
          <a:stretch>
            <a:fillRect/>
          </a:stretch>
        </p:blipFill>
        <p:spPr>
          <a:xfrm>
            <a:off x="107321" y="3722499"/>
            <a:ext cx="1426588" cy="1072989"/>
          </a:xfrm>
          <a:prstGeom prst="rect">
            <a:avLst/>
          </a:prstGeom>
        </p:spPr>
      </p:pic>
      <p:pic>
        <p:nvPicPr>
          <p:cNvPr id="9" name="Picture 8">
            <a:extLst>
              <a:ext uri="{FF2B5EF4-FFF2-40B4-BE49-F238E27FC236}">
                <a16:creationId xmlns:a16="http://schemas.microsoft.com/office/drawing/2014/main" id="{4905C7D3-3655-4817-91B2-A7F76BDD5C2D}"/>
              </a:ext>
            </a:extLst>
          </p:cNvPr>
          <p:cNvPicPr>
            <a:picLocks noChangeAspect="1"/>
          </p:cNvPicPr>
          <p:nvPr/>
        </p:nvPicPr>
        <p:blipFill>
          <a:blip r:embed="rId4"/>
          <a:stretch>
            <a:fillRect/>
          </a:stretch>
        </p:blipFill>
        <p:spPr>
          <a:xfrm>
            <a:off x="10631429" y="3722499"/>
            <a:ext cx="1408298" cy="1030313"/>
          </a:xfrm>
          <a:prstGeom prst="rect">
            <a:avLst/>
          </a:prstGeom>
        </p:spPr>
      </p:pic>
    </p:spTree>
    <p:extLst>
      <p:ext uri="{BB962C8B-B14F-4D97-AF65-F5344CB8AC3E}">
        <p14:creationId xmlns:p14="http://schemas.microsoft.com/office/powerpoint/2010/main" val="71423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ADBC-A8DD-4D63-9387-AD3FD2B9652F}"/>
              </a:ext>
            </a:extLst>
          </p:cNvPr>
          <p:cNvSpPr>
            <a:spLocks noGrp="1"/>
          </p:cNvSpPr>
          <p:nvPr>
            <p:ph type="title"/>
          </p:nvPr>
        </p:nvSpPr>
        <p:spPr>
          <a:xfrm>
            <a:off x="273326" y="640976"/>
            <a:ext cx="11062252" cy="1325563"/>
          </a:xfrm>
        </p:spPr>
        <p:txBody>
          <a:bodyPr>
            <a:noAutofit/>
          </a:bodyPr>
          <a:lstStyle/>
          <a:p>
            <a:pPr algn="ctr"/>
            <a:r>
              <a:rPr lang="en-GB" sz="3200" b="1" dirty="0">
                <a:latin typeface="Century Gothic" panose="020B0502020202020204" pitchFamily="34" charset="0"/>
              </a:rPr>
              <a:t>Group work. </a:t>
            </a:r>
            <a:br>
              <a:rPr lang="en-GB" sz="3200" b="1" dirty="0">
                <a:latin typeface="Century Gothic" panose="020B0502020202020204" pitchFamily="34" charset="0"/>
              </a:rPr>
            </a:br>
            <a:r>
              <a:rPr lang="en-GB" sz="3200" dirty="0">
                <a:latin typeface="Century Gothic" panose="020B0502020202020204" pitchFamily="34" charset="0"/>
              </a:rPr>
              <a:t>Where would you rank each person?  </a:t>
            </a:r>
            <a:br>
              <a:rPr lang="en-GB" sz="3200" dirty="0">
                <a:latin typeface="Century Gothic" panose="020B0502020202020204" pitchFamily="34" charset="0"/>
              </a:rPr>
            </a:br>
            <a:r>
              <a:rPr lang="en-GB" sz="3200" dirty="0">
                <a:latin typeface="Century Gothic" panose="020B0502020202020204" pitchFamily="34" charset="0"/>
              </a:rPr>
              <a:t>Write the number on the line.</a:t>
            </a:r>
            <a:br>
              <a:rPr lang="en-GB"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C5741168-09AC-4313-89CD-2894D1574FD1}"/>
              </a:ext>
            </a:extLst>
          </p:cNvPr>
          <p:cNvCxnSpPr/>
          <p:nvPr/>
        </p:nvCxnSpPr>
        <p:spPr>
          <a:xfrm>
            <a:off x="273326" y="3429000"/>
            <a:ext cx="1129031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54E309-58CA-4CEE-88D5-76460C3E246A}"/>
              </a:ext>
            </a:extLst>
          </p:cNvPr>
          <p:cNvPicPr>
            <a:picLocks noChangeAspect="1"/>
          </p:cNvPicPr>
          <p:nvPr/>
        </p:nvPicPr>
        <p:blipFill>
          <a:blip r:embed="rId2"/>
          <a:stretch>
            <a:fillRect/>
          </a:stretch>
        </p:blipFill>
        <p:spPr>
          <a:xfrm>
            <a:off x="107321" y="3722499"/>
            <a:ext cx="1426588" cy="1072989"/>
          </a:xfrm>
          <a:prstGeom prst="rect">
            <a:avLst/>
          </a:prstGeom>
        </p:spPr>
      </p:pic>
      <p:pic>
        <p:nvPicPr>
          <p:cNvPr id="9" name="Picture 8">
            <a:extLst>
              <a:ext uri="{FF2B5EF4-FFF2-40B4-BE49-F238E27FC236}">
                <a16:creationId xmlns:a16="http://schemas.microsoft.com/office/drawing/2014/main" id="{4905C7D3-3655-4817-91B2-A7F76BDD5C2D}"/>
              </a:ext>
            </a:extLst>
          </p:cNvPr>
          <p:cNvPicPr>
            <a:picLocks noChangeAspect="1"/>
          </p:cNvPicPr>
          <p:nvPr/>
        </p:nvPicPr>
        <p:blipFill>
          <a:blip r:embed="rId3"/>
          <a:stretch>
            <a:fillRect/>
          </a:stretch>
        </p:blipFill>
        <p:spPr>
          <a:xfrm>
            <a:off x="10631429" y="3722499"/>
            <a:ext cx="1408298" cy="1030313"/>
          </a:xfrm>
          <a:prstGeom prst="rect">
            <a:avLst/>
          </a:prstGeom>
        </p:spPr>
      </p:pic>
      <p:pic>
        <p:nvPicPr>
          <p:cNvPr id="4" name="Picture 3">
            <a:extLst>
              <a:ext uri="{FF2B5EF4-FFF2-40B4-BE49-F238E27FC236}">
                <a16:creationId xmlns:a16="http://schemas.microsoft.com/office/drawing/2014/main" id="{29A85B1A-D06F-4225-9AAA-B0A90720B9EF}"/>
              </a:ext>
            </a:extLst>
          </p:cNvPr>
          <p:cNvPicPr>
            <a:picLocks noChangeAspect="1"/>
          </p:cNvPicPr>
          <p:nvPr/>
        </p:nvPicPr>
        <p:blipFill>
          <a:blip r:embed="rId4"/>
          <a:stretch>
            <a:fillRect/>
          </a:stretch>
        </p:blipFill>
        <p:spPr>
          <a:xfrm>
            <a:off x="2491488" y="5213435"/>
            <a:ext cx="6853991" cy="1489809"/>
          </a:xfrm>
          <a:prstGeom prst="rect">
            <a:avLst/>
          </a:prstGeom>
        </p:spPr>
      </p:pic>
    </p:spTree>
    <p:extLst>
      <p:ext uri="{BB962C8B-B14F-4D97-AF65-F5344CB8AC3E}">
        <p14:creationId xmlns:p14="http://schemas.microsoft.com/office/powerpoint/2010/main" val="140159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329B-8B17-429E-94C4-43C3BBCC6C0A}"/>
              </a:ext>
            </a:extLst>
          </p:cNvPr>
          <p:cNvPicPr>
            <a:picLocks noChangeAspect="1"/>
          </p:cNvPicPr>
          <p:nvPr/>
        </p:nvPicPr>
        <p:blipFill rotWithShape="1">
          <a:blip r:embed="rId3"/>
          <a:srcRect t="30365" b="6256"/>
          <a:stretch/>
        </p:blipFill>
        <p:spPr>
          <a:xfrm>
            <a:off x="0" y="0"/>
            <a:ext cx="12194864" cy="5310554"/>
          </a:xfrm>
          <a:prstGeom prst="rect">
            <a:avLst/>
          </a:prstGeom>
        </p:spPr>
      </p:pic>
      <p:sp>
        <p:nvSpPr>
          <p:cNvPr id="10" name="Rectangle 9">
            <a:extLst>
              <a:ext uri="{FF2B5EF4-FFF2-40B4-BE49-F238E27FC236}">
                <a16:creationId xmlns:a16="http://schemas.microsoft.com/office/drawing/2014/main" id="{41C8D54E-1EB4-400D-A8DE-391A4FFF7FB3}"/>
              </a:ext>
            </a:extLst>
          </p:cNvPr>
          <p:cNvSpPr/>
          <p:nvPr/>
        </p:nvSpPr>
        <p:spPr>
          <a:xfrm>
            <a:off x="0" y="4788863"/>
            <a:ext cx="12192000" cy="2062103"/>
          </a:xfrm>
          <a:prstGeom prst="rect">
            <a:avLst/>
          </a:prstGeom>
          <a:ln w="38100"/>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32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The information you received about these people, introduced you to global learning themes. Our actions and the decisions we make can have a positive or negative global impact. </a:t>
            </a:r>
            <a:endPar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2090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329B-8B17-429E-94C4-43C3BBCC6C0A}"/>
              </a:ext>
            </a:extLst>
          </p:cNvPr>
          <p:cNvPicPr>
            <a:picLocks noChangeAspect="1"/>
          </p:cNvPicPr>
          <p:nvPr/>
        </p:nvPicPr>
        <p:blipFill rotWithShape="1">
          <a:blip r:embed="rId3"/>
          <a:srcRect t="36913" b="6256"/>
          <a:stretch/>
        </p:blipFill>
        <p:spPr>
          <a:xfrm>
            <a:off x="0" y="0"/>
            <a:ext cx="12194864" cy="4761914"/>
          </a:xfrm>
          <a:prstGeom prst="rect">
            <a:avLst/>
          </a:prstGeom>
        </p:spPr>
      </p:pic>
      <p:sp>
        <p:nvSpPr>
          <p:cNvPr id="10" name="Rectangle 9">
            <a:extLst>
              <a:ext uri="{FF2B5EF4-FFF2-40B4-BE49-F238E27FC236}">
                <a16:creationId xmlns:a16="http://schemas.microsoft.com/office/drawing/2014/main" id="{41C8D54E-1EB4-400D-A8DE-391A4FFF7FB3}"/>
              </a:ext>
            </a:extLst>
          </p:cNvPr>
          <p:cNvSpPr/>
          <p:nvPr/>
        </p:nvSpPr>
        <p:spPr>
          <a:xfrm>
            <a:off x="0" y="3811012"/>
            <a:ext cx="12192000" cy="3046988"/>
          </a:xfrm>
          <a:prstGeom prst="rect">
            <a:avLst/>
          </a:prstGeom>
          <a:ln w="38100"/>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Hopefully, as you go through life, you will strive to do the right thing and help others, this may be in the name of God or it may not. </a:t>
            </a:r>
            <a:endParaRPr lang="en-US"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a:p>
            <a:pPr algn="ctr"/>
            <a:r>
              <a:rPr lang="en-US" sz="32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How do you help others?</a:t>
            </a:r>
          </a:p>
          <a:p>
            <a:pPr algn="ctr"/>
            <a:r>
              <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How might y</a:t>
            </a:r>
            <a:r>
              <a:rPr lang="en-US" sz="32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ou help others in the future?</a:t>
            </a:r>
          </a:p>
          <a:p>
            <a:pPr algn="ctr"/>
            <a:r>
              <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Do you see yourself as a global citizen?</a:t>
            </a:r>
          </a:p>
        </p:txBody>
      </p:sp>
    </p:spTree>
    <p:extLst>
      <p:ext uri="{BB962C8B-B14F-4D97-AF65-F5344CB8AC3E}">
        <p14:creationId xmlns:p14="http://schemas.microsoft.com/office/powerpoint/2010/main" val="16012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329B-8B17-429E-94C4-43C3BBCC6C0A}"/>
              </a:ext>
            </a:extLst>
          </p:cNvPr>
          <p:cNvPicPr>
            <a:picLocks noChangeAspect="1"/>
          </p:cNvPicPr>
          <p:nvPr/>
        </p:nvPicPr>
        <p:blipFill rotWithShape="1">
          <a:blip r:embed="rId3"/>
          <a:srcRect t="36913" b="6256"/>
          <a:stretch/>
        </p:blipFill>
        <p:spPr>
          <a:xfrm>
            <a:off x="0" y="0"/>
            <a:ext cx="12194864" cy="4761914"/>
          </a:xfrm>
          <a:prstGeom prst="rect">
            <a:avLst/>
          </a:prstGeom>
        </p:spPr>
      </p:pic>
      <p:sp>
        <p:nvSpPr>
          <p:cNvPr id="10" name="Rectangle 9">
            <a:extLst>
              <a:ext uri="{FF2B5EF4-FFF2-40B4-BE49-F238E27FC236}">
                <a16:creationId xmlns:a16="http://schemas.microsoft.com/office/drawing/2014/main" id="{41C8D54E-1EB4-400D-A8DE-391A4FFF7FB3}"/>
              </a:ext>
            </a:extLst>
          </p:cNvPr>
          <p:cNvSpPr/>
          <p:nvPr/>
        </p:nvSpPr>
        <p:spPr>
          <a:xfrm>
            <a:off x="0" y="4623549"/>
            <a:ext cx="12192000" cy="2185214"/>
          </a:xfrm>
          <a:prstGeom prst="rect">
            <a:avLst/>
          </a:prstGeom>
          <a:ln w="38100"/>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3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Either way, dong the right thing as a global citizen is not always easy. For your final reflection you are going to pick one theme from this lesson and make three pledges…</a:t>
            </a:r>
          </a:p>
        </p:txBody>
      </p:sp>
    </p:spTree>
    <p:extLst>
      <p:ext uri="{BB962C8B-B14F-4D97-AF65-F5344CB8AC3E}">
        <p14:creationId xmlns:p14="http://schemas.microsoft.com/office/powerpoint/2010/main" val="14732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329B-8B17-429E-94C4-43C3BBCC6C0A}"/>
              </a:ext>
            </a:extLst>
          </p:cNvPr>
          <p:cNvPicPr>
            <a:picLocks noChangeAspect="1"/>
          </p:cNvPicPr>
          <p:nvPr/>
        </p:nvPicPr>
        <p:blipFill rotWithShape="1">
          <a:blip r:embed="rId3"/>
          <a:srcRect t="11897" b="6256"/>
          <a:stretch/>
        </p:blipFill>
        <p:spPr>
          <a:xfrm>
            <a:off x="-2864" y="0"/>
            <a:ext cx="12194864" cy="6858000"/>
          </a:xfrm>
          <a:prstGeom prst="rect">
            <a:avLst/>
          </a:prstGeom>
        </p:spPr>
      </p:pic>
      <p:sp>
        <p:nvSpPr>
          <p:cNvPr id="3" name="Rectangle 2">
            <a:extLst>
              <a:ext uri="{FF2B5EF4-FFF2-40B4-BE49-F238E27FC236}">
                <a16:creationId xmlns:a16="http://schemas.microsoft.com/office/drawing/2014/main" id="{88BF0BE2-CFD8-441E-B8DE-FF19C96762A3}"/>
              </a:ext>
            </a:extLst>
          </p:cNvPr>
          <p:cNvSpPr/>
          <p:nvPr/>
        </p:nvSpPr>
        <p:spPr>
          <a:xfrm>
            <a:off x="360460" y="5517204"/>
            <a:ext cx="3470822" cy="923330"/>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entury Gothic" panose="020B0502020202020204" pitchFamily="34" charset="0"/>
              </a:rPr>
              <a:t>Protesting</a:t>
            </a:r>
            <a:endParaRPr lang="en-US" sz="5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9" name="Rectangle 8">
            <a:extLst>
              <a:ext uri="{FF2B5EF4-FFF2-40B4-BE49-F238E27FC236}">
                <a16:creationId xmlns:a16="http://schemas.microsoft.com/office/drawing/2014/main" id="{3F5F2E3D-824E-428C-ABBD-9A15E89679DB}"/>
              </a:ext>
            </a:extLst>
          </p:cNvPr>
          <p:cNvSpPr/>
          <p:nvPr/>
        </p:nvSpPr>
        <p:spPr>
          <a:xfrm>
            <a:off x="360460" y="1613994"/>
            <a:ext cx="10767691" cy="923330"/>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entury Gothic" panose="020B0502020202020204" pitchFamily="34" charset="0"/>
              </a:rPr>
              <a:t>Reducing your c</a:t>
            </a:r>
            <a:r>
              <a:rPr lang="en-US" sz="5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arbon footprint</a:t>
            </a:r>
          </a:p>
        </p:txBody>
      </p:sp>
      <p:sp>
        <p:nvSpPr>
          <p:cNvPr id="10" name="Rectangle 9">
            <a:extLst>
              <a:ext uri="{FF2B5EF4-FFF2-40B4-BE49-F238E27FC236}">
                <a16:creationId xmlns:a16="http://schemas.microsoft.com/office/drawing/2014/main" id="{41C8D54E-1EB4-400D-A8DE-391A4FFF7FB3}"/>
              </a:ext>
            </a:extLst>
          </p:cNvPr>
          <p:cNvSpPr/>
          <p:nvPr/>
        </p:nvSpPr>
        <p:spPr>
          <a:xfrm>
            <a:off x="360460" y="315116"/>
            <a:ext cx="9392316" cy="923330"/>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Helping those less fortunate</a:t>
            </a:r>
          </a:p>
        </p:txBody>
      </p:sp>
      <p:sp>
        <p:nvSpPr>
          <p:cNvPr id="11" name="Rectangle 10">
            <a:extLst>
              <a:ext uri="{FF2B5EF4-FFF2-40B4-BE49-F238E27FC236}">
                <a16:creationId xmlns:a16="http://schemas.microsoft.com/office/drawing/2014/main" id="{9EB54B3D-06F9-4259-ABA0-7EA4D847CBB2}"/>
              </a:ext>
            </a:extLst>
          </p:cNvPr>
          <p:cNvSpPr/>
          <p:nvPr/>
        </p:nvSpPr>
        <p:spPr>
          <a:xfrm>
            <a:off x="362279" y="2954790"/>
            <a:ext cx="8667757" cy="923330"/>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entury Gothic" panose="020B0502020202020204" pitchFamily="34" charset="0"/>
              </a:rPr>
              <a:t>Being an informed citizen</a:t>
            </a:r>
            <a:endParaRPr lang="en-US" sz="5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3" name="Rectangle 12">
            <a:extLst>
              <a:ext uri="{FF2B5EF4-FFF2-40B4-BE49-F238E27FC236}">
                <a16:creationId xmlns:a16="http://schemas.microsoft.com/office/drawing/2014/main" id="{8009B1D9-58CC-4CD1-B81F-F061636F516E}"/>
              </a:ext>
            </a:extLst>
          </p:cNvPr>
          <p:cNvSpPr/>
          <p:nvPr/>
        </p:nvSpPr>
        <p:spPr>
          <a:xfrm>
            <a:off x="360460" y="4268796"/>
            <a:ext cx="6710491" cy="923330"/>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Supporting equality</a:t>
            </a:r>
          </a:p>
        </p:txBody>
      </p:sp>
      <p:sp>
        <p:nvSpPr>
          <p:cNvPr id="4" name="TextBox 3">
            <a:extLst>
              <a:ext uri="{FF2B5EF4-FFF2-40B4-BE49-F238E27FC236}">
                <a16:creationId xmlns:a16="http://schemas.microsoft.com/office/drawing/2014/main" id="{9DCBB2F8-1857-4173-BC50-326A8C97DAF4}"/>
              </a:ext>
            </a:extLst>
          </p:cNvPr>
          <p:cNvSpPr txBox="1"/>
          <p:nvPr/>
        </p:nvSpPr>
        <p:spPr>
          <a:xfrm>
            <a:off x="7477076" y="4363042"/>
            <a:ext cx="4551399" cy="2308324"/>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800" b="1" dirty="0">
                <a:latin typeface="Century Gothic" panose="020B0502020202020204" pitchFamily="34" charset="0"/>
              </a:rPr>
              <a:t>Pick one theme to form your pledges </a:t>
            </a:r>
          </a:p>
        </p:txBody>
      </p:sp>
    </p:spTree>
    <p:extLst>
      <p:ext uri="{BB962C8B-B14F-4D97-AF65-F5344CB8AC3E}">
        <p14:creationId xmlns:p14="http://schemas.microsoft.com/office/powerpoint/2010/main" val="19351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1B614-B389-498C-867D-AD7006F1869B}"/>
              </a:ext>
            </a:extLst>
          </p:cNvPr>
          <p:cNvPicPr>
            <a:picLocks noChangeAspect="1"/>
          </p:cNvPicPr>
          <p:nvPr/>
        </p:nvPicPr>
        <p:blipFill rotWithShape="1">
          <a:blip r:embed="rId3"/>
          <a:srcRect t="15795"/>
          <a:stretch/>
        </p:blipFill>
        <p:spPr>
          <a:xfrm>
            <a:off x="-1" y="0"/>
            <a:ext cx="12216595" cy="6858000"/>
          </a:xfrm>
          <a:prstGeom prst="rect">
            <a:avLst/>
          </a:prstGeom>
        </p:spPr>
      </p:pic>
      <p:graphicFrame>
        <p:nvGraphicFramePr>
          <p:cNvPr id="2" name="Table 1">
            <a:extLst>
              <a:ext uri="{FF2B5EF4-FFF2-40B4-BE49-F238E27FC236}">
                <a16:creationId xmlns:a16="http://schemas.microsoft.com/office/drawing/2014/main" id="{EF92A21F-6596-4364-89CC-AE3BFA655940}"/>
              </a:ext>
            </a:extLst>
          </p:cNvPr>
          <p:cNvGraphicFramePr>
            <a:graphicFrameLocks noGrp="1"/>
          </p:cNvGraphicFramePr>
          <p:nvPr>
            <p:extLst>
              <p:ext uri="{D42A27DB-BD31-4B8C-83A1-F6EECF244321}">
                <p14:modId xmlns:p14="http://schemas.microsoft.com/office/powerpoint/2010/main" val="3245940553"/>
              </p:ext>
            </p:extLst>
          </p:nvPr>
        </p:nvGraphicFramePr>
        <p:xfrm>
          <a:off x="1376679" y="750212"/>
          <a:ext cx="9438641" cy="5357576"/>
        </p:xfrm>
        <a:graphic>
          <a:graphicData uri="http://schemas.openxmlformats.org/drawingml/2006/table">
            <a:tbl>
              <a:tblPr firstRow="1" bandRow="1">
                <a:tableStyleId>{5C22544A-7EE6-4342-B048-85BDC9FD1C3A}</a:tableStyleId>
              </a:tblPr>
              <a:tblGrid>
                <a:gridCol w="9438641">
                  <a:extLst>
                    <a:ext uri="{9D8B030D-6E8A-4147-A177-3AD203B41FA5}">
                      <a16:colId xmlns:a16="http://schemas.microsoft.com/office/drawing/2014/main" val="247693915"/>
                    </a:ext>
                  </a:extLst>
                </a:gridCol>
              </a:tblGrid>
              <a:tr h="1339394">
                <a:tc>
                  <a:txBody>
                    <a:bodyPr/>
                    <a:lstStyle/>
                    <a:p>
                      <a:r>
                        <a:rPr lang="en-GB" sz="3200" dirty="0">
                          <a:solidFill>
                            <a:schemeClr val="tx1"/>
                          </a:solidFill>
                          <a:latin typeface="Century Gothic" panose="020B0502020202020204" pitchFamily="34" charset="0"/>
                        </a:rPr>
                        <a:t>My chosen theme: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440281"/>
                  </a:ext>
                </a:extLst>
              </a:tr>
              <a:tr h="1339394">
                <a:tc>
                  <a:txBody>
                    <a:bodyPr/>
                    <a:lstStyle/>
                    <a:p>
                      <a:r>
                        <a:rPr lang="en-GB" sz="3200" dirty="0">
                          <a:solidFill>
                            <a:schemeClr val="tx1"/>
                          </a:solidFill>
                          <a:latin typeface="Century Gothic" panose="020B0502020202020204" pitchFamily="34" charset="0"/>
                        </a:rPr>
                        <a:t>Pledge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439406"/>
                  </a:ext>
                </a:extLst>
              </a:tr>
              <a:tr h="1339394">
                <a:tc>
                  <a:txBody>
                    <a:bodyPr/>
                    <a:lstStyle/>
                    <a:p>
                      <a:r>
                        <a:rPr lang="en-GB" sz="3200" dirty="0">
                          <a:solidFill>
                            <a:schemeClr val="tx1"/>
                          </a:solidFill>
                          <a:latin typeface="Century Gothic" panose="020B0502020202020204" pitchFamily="34" charset="0"/>
                        </a:rPr>
                        <a:t>Pledge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396302"/>
                  </a:ext>
                </a:extLst>
              </a:tr>
              <a:tr h="1339394">
                <a:tc>
                  <a:txBody>
                    <a:bodyPr/>
                    <a:lstStyle/>
                    <a:p>
                      <a:r>
                        <a:rPr lang="en-GB" sz="3200" dirty="0">
                          <a:solidFill>
                            <a:schemeClr val="tx1"/>
                          </a:solidFill>
                          <a:latin typeface="Century Gothic" panose="020B0502020202020204" pitchFamily="34" charset="0"/>
                        </a:rPr>
                        <a:t>Pledge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690201"/>
                  </a:ext>
                </a:extLst>
              </a:tr>
            </a:tbl>
          </a:graphicData>
        </a:graphic>
      </p:graphicFrame>
    </p:spTree>
    <p:extLst>
      <p:ext uri="{BB962C8B-B14F-4D97-AF65-F5344CB8AC3E}">
        <p14:creationId xmlns:p14="http://schemas.microsoft.com/office/powerpoint/2010/main" val="418326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960AE-D9E5-4BB3-894F-74A05566D85D}"/>
              </a:ext>
            </a:extLst>
          </p:cNvPr>
          <p:cNvSpPr txBox="1"/>
          <p:nvPr/>
        </p:nvSpPr>
        <p:spPr>
          <a:xfrm>
            <a:off x="1434407" y="4643595"/>
            <a:ext cx="8739299" cy="1569660"/>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200" dirty="0">
                <a:latin typeface="Century Gothic" panose="020B0502020202020204" pitchFamily="34" charset="0"/>
              </a:rPr>
              <a:t>Class feedback: Remember, it is important we respect the views of others, even if they are different to our own.</a:t>
            </a:r>
          </a:p>
        </p:txBody>
      </p:sp>
      <p:pic>
        <p:nvPicPr>
          <p:cNvPr id="2" name="Picture 1">
            <a:extLst>
              <a:ext uri="{FF2B5EF4-FFF2-40B4-BE49-F238E27FC236}">
                <a16:creationId xmlns:a16="http://schemas.microsoft.com/office/drawing/2014/main" id="{0413F542-339E-42F5-B2BC-345531612EBE}"/>
              </a:ext>
            </a:extLst>
          </p:cNvPr>
          <p:cNvPicPr>
            <a:picLocks noChangeAspect="1"/>
          </p:cNvPicPr>
          <p:nvPr/>
        </p:nvPicPr>
        <p:blipFill rotWithShape="1">
          <a:blip r:embed="rId3"/>
          <a:srcRect l="7069" t="4804" r="10134" b="65128"/>
          <a:stretch/>
        </p:blipFill>
        <p:spPr>
          <a:xfrm>
            <a:off x="0" y="117388"/>
            <a:ext cx="12072229" cy="3821566"/>
          </a:xfrm>
          <a:prstGeom prst="rect">
            <a:avLst/>
          </a:prstGeom>
        </p:spPr>
      </p:pic>
      <p:sp>
        <p:nvSpPr>
          <p:cNvPr id="3" name="Rectangle 2">
            <a:extLst>
              <a:ext uri="{FF2B5EF4-FFF2-40B4-BE49-F238E27FC236}">
                <a16:creationId xmlns:a16="http://schemas.microsoft.com/office/drawing/2014/main" id="{56FDCF3A-95D8-4A74-A578-E2885F88975F}"/>
              </a:ext>
            </a:extLst>
          </p:cNvPr>
          <p:cNvSpPr/>
          <p:nvPr/>
        </p:nvSpPr>
        <p:spPr>
          <a:xfrm>
            <a:off x="4859350" y="1606859"/>
            <a:ext cx="2353528"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Is there an </a:t>
            </a:r>
          </a:p>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afterlife?</a:t>
            </a:r>
            <a:endPar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 name="Rectangle 6">
            <a:extLst>
              <a:ext uri="{FF2B5EF4-FFF2-40B4-BE49-F238E27FC236}">
                <a16:creationId xmlns:a16="http://schemas.microsoft.com/office/drawing/2014/main" id="{A9D598A6-C376-472A-8C8C-6F02B3BEF029}"/>
              </a:ext>
            </a:extLst>
          </p:cNvPr>
          <p:cNvSpPr/>
          <p:nvPr/>
        </p:nvSpPr>
        <p:spPr>
          <a:xfrm>
            <a:off x="8875915" y="1606859"/>
            <a:ext cx="2595582"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Think about </a:t>
            </a:r>
          </a:p>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It (2 mins)</a:t>
            </a:r>
            <a:endPar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8" name="Rectangle 7">
            <a:extLst>
              <a:ext uri="{FF2B5EF4-FFF2-40B4-BE49-F238E27FC236}">
                <a16:creationId xmlns:a16="http://schemas.microsoft.com/office/drawing/2014/main" id="{C5CF48E7-C0F1-4BC0-85F6-78C5F2E980BF}"/>
              </a:ext>
            </a:extLst>
          </p:cNvPr>
          <p:cNvSpPr/>
          <p:nvPr/>
        </p:nvSpPr>
        <p:spPr>
          <a:xfrm>
            <a:off x="406538" y="1360638"/>
            <a:ext cx="3374642" cy="1569660"/>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Discuss with the </a:t>
            </a:r>
          </a:p>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person next </a:t>
            </a:r>
          </a:p>
          <a:p>
            <a:pPr algn="ctr"/>
            <a:r>
              <a:rPr lang="en-US" sz="3200" dirty="0">
                <a:ln w="0"/>
                <a:effectLst>
                  <a:outerShdw blurRad="38100" dist="19050" dir="2700000" algn="tl" rotWithShape="0">
                    <a:schemeClr val="dk1">
                      <a:alpha val="40000"/>
                    </a:schemeClr>
                  </a:outerShdw>
                </a:effectLst>
                <a:latin typeface="Century Gothic" panose="020B0502020202020204" pitchFamily="34" charset="0"/>
              </a:rPr>
              <a:t>to you (3 mins)</a:t>
            </a:r>
            <a:endParaRPr lang="en-US" sz="32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5215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2591C5-AA96-4FCA-A498-8A34ECBE6A70}"/>
              </a:ext>
            </a:extLst>
          </p:cNvPr>
          <p:cNvPicPr>
            <a:picLocks noChangeAspect="1"/>
          </p:cNvPicPr>
          <p:nvPr/>
        </p:nvPicPr>
        <p:blipFill rotWithShape="1">
          <a:blip r:embed="rId3"/>
          <a:srcRect t="12512" b="31282"/>
          <a:stretch/>
        </p:blipFill>
        <p:spPr>
          <a:xfrm>
            <a:off x="0" y="0"/>
            <a:ext cx="12192000" cy="3854548"/>
          </a:xfrm>
          <a:prstGeom prst="rect">
            <a:avLst/>
          </a:prstGeom>
        </p:spPr>
      </p:pic>
      <p:pic>
        <p:nvPicPr>
          <p:cNvPr id="3" name="Picture 2">
            <a:extLst>
              <a:ext uri="{FF2B5EF4-FFF2-40B4-BE49-F238E27FC236}">
                <a16:creationId xmlns:a16="http://schemas.microsoft.com/office/drawing/2014/main" id="{B11A4379-61C1-468F-AA2B-75932D7238B4}"/>
              </a:ext>
            </a:extLst>
          </p:cNvPr>
          <p:cNvPicPr>
            <a:picLocks noChangeAspect="1"/>
          </p:cNvPicPr>
          <p:nvPr/>
        </p:nvPicPr>
        <p:blipFill rotWithShape="1">
          <a:blip r:embed="rId4"/>
          <a:srcRect t="52668" b="-1"/>
          <a:stretch/>
        </p:blipFill>
        <p:spPr>
          <a:xfrm>
            <a:off x="0" y="3611880"/>
            <a:ext cx="12192000" cy="3246120"/>
          </a:xfrm>
          <a:prstGeom prst="rect">
            <a:avLst/>
          </a:prstGeom>
        </p:spPr>
      </p:pic>
      <p:sp>
        <p:nvSpPr>
          <p:cNvPr id="6" name="TextBox 5">
            <a:extLst>
              <a:ext uri="{FF2B5EF4-FFF2-40B4-BE49-F238E27FC236}">
                <a16:creationId xmlns:a16="http://schemas.microsoft.com/office/drawing/2014/main" id="{02D56C4F-7996-413B-9E46-0AAA56C0EC8E}"/>
              </a:ext>
            </a:extLst>
          </p:cNvPr>
          <p:cNvSpPr txBox="1"/>
          <p:nvPr/>
        </p:nvSpPr>
        <p:spPr>
          <a:xfrm>
            <a:off x="2208627" y="1818620"/>
            <a:ext cx="8004517" cy="3416320"/>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600" dirty="0">
                <a:latin typeface="Century Gothic" panose="020B0502020202020204" pitchFamily="34" charset="0"/>
              </a:rPr>
              <a:t>Many people believe that after death, they will taken into the presence of God and they will be judged for the deeds they have done in their lifetime. This judgment will either lead to heaven or hell.</a:t>
            </a:r>
          </a:p>
        </p:txBody>
      </p:sp>
      <p:sp>
        <p:nvSpPr>
          <p:cNvPr id="7" name="TextBox 6">
            <a:extLst>
              <a:ext uri="{FF2B5EF4-FFF2-40B4-BE49-F238E27FC236}">
                <a16:creationId xmlns:a16="http://schemas.microsoft.com/office/drawing/2014/main" id="{6D12FEF6-4764-4DCF-826B-FDEE5FCFF797}"/>
              </a:ext>
            </a:extLst>
          </p:cNvPr>
          <p:cNvSpPr txBox="1"/>
          <p:nvPr/>
        </p:nvSpPr>
        <p:spPr>
          <a:xfrm>
            <a:off x="310915" y="338643"/>
            <a:ext cx="6652592" cy="830997"/>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4800" dirty="0">
                <a:latin typeface="Century Gothic" panose="020B0502020202020204" pitchFamily="34" charset="0"/>
              </a:rPr>
              <a:t>Religious perspective</a:t>
            </a:r>
          </a:p>
        </p:txBody>
      </p:sp>
    </p:spTree>
    <p:extLst>
      <p:ext uri="{BB962C8B-B14F-4D97-AF65-F5344CB8AC3E}">
        <p14:creationId xmlns:p14="http://schemas.microsoft.com/office/powerpoint/2010/main" val="31335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67A79-14AD-4922-81DB-2835DFF6C1AF}"/>
              </a:ext>
            </a:extLst>
          </p:cNvPr>
          <p:cNvSpPr txBox="1"/>
          <p:nvPr/>
        </p:nvSpPr>
        <p:spPr>
          <a:xfrm>
            <a:off x="140677" y="0"/>
            <a:ext cx="11859065" cy="6863417"/>
          </a:xfrm>
          <a:prstGeom prst="rect">
            <a:avLst/>
          </a:prstGeom>
          <a:noFill/>
        </p:spPr>
        <p:txBody>
          <a:bodyPr wrap="square" rtlCol="0">
            <a:spAutoFit/>
          </a:bodyPr>
          <a:lstStyle/>
          <a:p>
            <a:r>
              <a:rPr lang="en-GB" sz="2000" dirty="0">
                <a:latin typeface="Century Gothic" panose="020B0502020202020204" pitchFamily="34" charset="0"/>
              </a:rPr>
              <a:t>"But when the Son of Man comes in his glory, and all the holy angels with him, then he will sit on the throne of his glory. Before him all the nations will be gathered, and he will separate them one from another, as a shepherd separates the sheep from the goats. He will set the sheep on his right hand, but the goats on the left. Then the King will tell those on his right hand, ‘Come, blessed of my Father, inherit the Kingdom prepared for you from the foundation of the world; for I was hungry, and you gave me food to eat. I was thirsty, and you gave me drink. I was a stranger, and you took me in. I was naked, and you clothed me. I was sick, and you visited me. I was in prison, and you came to me.’ </a:t>
            </a:r>
          </a:p>
          <a:p>
            <a:r>
              <a:rPr lang="en-GB" sz="2000" dirty="0">
                <a:latin typeface="Century Gothic" panose="020B0502020202020204" pitchFamily="34" charset="0"/>
              </a:rPr>
              <a:t>“Then the righteous will answer him, saying, ‘Lord, when did we see you hungry, and feed you; or thirsty, and give you a drink? When did we see you as a stranger, and take you in; or naked, and clothe you? When did we see you sick, or in prison, and come to you?’ </a:t>
            </a:r>
          </a:p>
          <a:p>
            <a:r>
              <a:rPr lang="en-GB" sz="2000" dirty="0">
                <a:latin typeface="Century Gothic" panose="020B0502020202020204" pitchFamily="34" charset="0"/>
              </a:rPr>
              <a:t>“The King will answer them, ‘Most certainly I tell you, because you did it to one of the least of these my brothers, you did it to me.’ Then he will say also to those on the left hand, ‘Depart from me, you cursed, into the eternal fire which is prepared for the devil and his angels; for I was hungry, and you didn’t give me food to eat; I was thirsty, and you gave me no drink; I was a stranger, and you didn’t take me in; naked, and you didn’t clothe me; sick, and in prison, and you didn’t visit me.’ </a:t>
            </a:r>
          </a:p>
          <a:p>
            <a:r>
              <a:rPr lang="en-GB" sz="2000" dirty="0">
                <a:latin typeface="Century Gothic" panose="020B0502020202020204" pitchFamily="34" charset="0"/>
              </a:rPr>
              <a:t>“Then they will also answer, saying, ‘Lord, when did we see you hungry, or thirsty, or a stranger, or naked, or sick, or in prison, and didn’t help you?’ </a:t>
            </a:r>
          </a:p>
          <a:p>
            <a:r>
              <a:rPr lang="en-GB" sz="2000" dirty="0">
                <a:latin typeface="Century Gothic" panose="020B0502020202020204" pitchFamily="34" charset="0"/>
              </a:rPr>
              <a:t>“Then he will answer them, saying, ‘Most certainly I tell you, because you didn’t do it to one of the least of these, you didn’t do it to me.’ These will go away into eternal punishment, but the righteous into eternal life.” </a:t>
            </a:r>
            <a:endParaRPr lang="en-GB" sz="2000" dirty="0">
              <a:effectLst/>
              <a:latin typeface="Century Gothic" panose="020B0502020202020204" pitchFamily="34" charset="0"/>
            </a:endParaRPr>
          </a:p>
        </p:txBody>
      </p:sp>
      <p:sp>
        <p:nvSpPr>
          <p:cNvPr id="9" name="TextBox 8">
            <a:extLst>
              <a:ext uri="{FF2B5EF4-FFF2-40B4-BE49-F238E27FC236}">
                <a16:creationId xmlns:a16="http://schemas.microsoft.com/office/drawing/2014/main" id="{2FFBAF1C-D644-4550-B8B4-5F8B23449716}"/>
              </a:ext>
            </a:extLst>
          </p:cNvPr>
          <p:cNvSpPr txBox="1"/>
          <p:nvPr/>
        </p:nvSpPr>
        <p:spPr>
          <a:xfrm>
            <a:off x="1925641" y="845318"/>
            <a:ext cx="8739299" cy="1938992"/>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000" dirty="0">
                <a:latin typeface="Century Gothic" panose="020B0502020202020204" pitchFamily="34" charset="0"/>
              </a:rPr>
              <a:t>Read through this parable, what do you think it means? </a:t>
            </a:r>
          </a:p>
          <a:p>
            <a:pPr algn="ctr"/>
            <a:r>
              <a:rPr lang="en-GB" sz="4000" dirty="0">
                <a:latin typeface="Century Gothic" panose="020B0502020202020204" pitchFamily="34" charset="0"/>
              </a:rPr>
              <a:t>Discuss with your partner. </a:t>
            </a:r>
          </a:p>
        </p:txBody>
      </p:sp>
      <p:pic>
        <p:nvPicPr>
          <p:cNvPr id="11" name="Picture 10">
            <a:extLst>
              <a:ext uri="{FF2B5EF4-FFF2-40B4-BE49-F238E27FC236}">
                <a16:creationId xmlns:a16="http://schemas.microsoft.com/office/drawing/2014/main" id="{0A2449BC-1D25-4E49-9147-55ED06C8B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32217"/>
            <a:ext cx="4079631" cy="3651927"/>
          </a:xfrm>
          <a:prstGeom prst="rect">
            <a:avLst/>
          </a:prstGeom>
          <a:ln>
            <a:noFill/>
          </a:ln>
          <a:effectLst>
            <a:softEdge rad="112500"/>
          </a:effectLst>
        </p:spPr>
      </p:pic>
      <p:pic>
        <p:nvPicPr>
          <p:cNvPr id="12" name="Picture 11">
            <a:extLst>
              <a:ext uri="{FF2B5EF4-FFF2-40B4-BE49-F238E27FC236}">
                <a16:creationId xmlns:a16="http://schemas.microsoft.com/office/drawing/2014/main" id="{821D0A8D-BEEA-4BE0-9C95-8E2480B7A9F3}"/>
              </a:ext>
            </a:extLst>
          </p:cNvPr>
          <p:cNvPicPr>
            <a:picLocks noChangeAspect="1"/>
          </p:cNvPicPr>
          <p:nvPr/>
        </p:nvPicPr>
        <p:blipFill>
          <a:blip r:embed="rId4"/>
          <a:stretch>
            <a:fillRect/>
          </a:stretch>
        </p:blipFill>
        <p:spPr>
          <a:xfrm>
            <a:off x="8734425" y="4572000"/>
            <a:ext cx="3457575" cy="2286000"/>
          </a:xfrm>
          <a:prstGeom prst="rect">
            <a:avLst/>
          </a:prstGeom>
          <a:ln>
            <a:noFill/>
          </a:ln>
          <a:effectLst>
            <a:softEdge rad="112500"/>
          </a:effectLst>
        </p:spPr>
      </p:pic>
    </p:spTree>
    <p:extLst>
      <p:ext uri="{BB962C8B-B14F-4D97-AF65-F5344CB8AC3E}">
        <p14:creationId xmlns:p14="http://schemas.microsoft.com/office/powerpoint/2010/main" val="10580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67A79-14AD-4922-81DB-2835DFF6C1AF}"/>
              </a:ext>
            </a:extLst>
          </p:cNvPr>
          <p:cNvSpPr txBox="1"/>
          <p:nvPr/>
        </p:nvSpPr>
        <p:spPr>
          <a:xfrm>
            <a:off x="140677" y="0"/>
            <a:ext cx="11859065" cy="6863417"/>
          </a:xfrm>
          <a:prstGeom prst="rect">
            <a:avLst/>
          </a:prstGeom>
          <a:noFill/>
        </p:spPr>
        <p:txBody>
          <a:bodyPr wrap="square" rtlCol="0">
            <a:spAutoFit/>
          </a:bodyPr>
          <a:lstStyle/>
          <a:p>
            <a:r>
              <a:rPr lang="en-GB" sz="2000" dirty="0">
                <a:latin typeface="Century Gothic" panose="020B0502020202020204" pitchFamily="34" charset="0"/>
              </a:rPr>
              <a:t>"But when the Son of Man comes in his glory, and all the holy angels with him, then he will sit on the throne of his glory. Before him all the nations will be gathered, and he will separate them one from another, as a shepherd separates the sheep from the goats. He will set the sheep on his right hand, but the goats on the left. Then the King will tell those on his right hand, ‘Come, blessed of my Father, inherit the Kingdom prepared for you from the foundation of the world; for I was hungry, and you gave me food to eat. I was thirsty, and you gave me drink. I was a stranger, and you took me in. I was naked, and you clothed me. I was sick, and you visited me. I was in prison, and you came to me.’ </a:t>
            </a:r>
          </a:p>
          <a:p>
            <a:r>
              <a:rPr lang="en-GB" sz="2000" dirty="0">
                <a:latin typeface="Century Gothic" panose="020B0502020202020204" pitchFamily="34" charset="0"/>
              </a:rPr>
              <a:t>“Then the righteous will answer him, saying, ‘Lord, when did we see you hungry, and feed you; or thirsty, and give you a drink? When did we see you as a stranger, and take you in; or naked, and clothe you? When did we see you sick, or in prison, and come to you?’ </a:t>
            </a:r>
          </a:p>
          <a:p>
            <a:r>
              <a:rPr lang="en-GB" sz="2000" dirty="0">
                <a:latin typeface="Century Gothic" panose="020B0502020202020204" pitchFamily="34" charset="0"/>
              </a:rPr>
              <a:t>“The King will answer them, ‘Most certainly I tell you, because you did it to one of the least of these my brothers, you did it to me.’ Then he will say also to those on the left hand, ‘Depart from me, you cursed, into the eternal fire which is prepared for the devil and his angels; for I was hungry, and you didn’t give me food to eat; I was thirsty, and you gave me no drink; I was a stranger, and you didn’t take me in; naked, and you didn’t clothe me; sick, and in prison, and you didn’t visit me.’ </a:t>
            </a:r>
          </a:p>
          <a:p>
            <a:r>
              <a:rPr lang="en-GB" sz="2000" dirty="0">
                <a:latin typeface="Century Gothic" panose="020B0502020202020204" pitchFamily="34" charset="0"/>
              </a:rPr>
              <a:t>“Then they will also answer, saying, ‘Lord, when did we see you hungry, or thirsty, or a stranger, or naked, or sick, or in prison, and didn’t help you?’ </a:t>
            </a:r>
          </a:p>
          <a:p>
            <a:r>
              <a:rPr lang="en-GB" sz="2000" dirty="0">
                <a:latin typeface="Century Gothic" panose="020B0502020202020204" pitchFamily="34" charset="0"/>
              </a:rPr>
              <a:t>“Then he will answer them, saying, ‘Most certainly I tell you, because you didn’t do it to one of the least of these, you didn’t do it to me.’ These will go away into eternal punishment, but the righteous into eternal life.” </a:t>
            </a:r>
            <a:endParaRPr lang="en-GB" sz="2000" dirty="0">
              <a:effectLst/>
              <a:latin typeface="Century Gothic" panose="020B0502020202020204" pitchFamily="34" charset="0"/>
            </a:endParaRPr>
          </a:p>
        </p:txBody>
      </p:sp>
    </p:spTree>
    <p:extLst>
      <p:ext uri="{BB962C8B-B14F-4D97-AF65-F5344CB8AC3E}">
        <p14:creationId xmlns:p14="http://schemas.microsoft.com/office/powerpoint/2010/main" val="69022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67A79-14AD-4922-81DB-2835DFF6C1AF}"/>
              </a:ext>
            </a:extLst>
          </p:cNvPr>
          <p:cNvSpPr txBox="1"/>
          <p:nvPr/>
        </p:nvSpPr>
        <p:spPr>
          <a:xfrm>
            <a:off x="140677" y="0"/>
            <a:ext cx="11859065" cy="6863417"/>
          </a:xfrm>
          <a:prstGeom prst="rect">
            <a:avLst/>
          </a:prstGeom>
          <a:noFill/>
        </p:spPr>
        <p:txBody>
          <a:bodyPr wrap="square" rtlCol="0">
            <a:spAutoFit/>
          </a:bodyPr>
          <a:lstStyle/>
          <a:p>
            <a:r>
              <a:rPr lang="en-GB" sz="2000" dirty="0">
                <a:latin typeface="Century Gothic" panose="020B0502020202020204" pitchFamily="34" charset="0"/>
              </a:rPr>
              <a:t>"But when the Son of Man comes in his glory, and all the holy angels with him, then he will sit on the throne of his glory. Before him all the nations will be gathered, and he will separate them one from another, as a shepherd separates the sheep from the goats. He will set the sheep on his right hand, but the goats on the left. Then the King will tell those on his right hand, ‘Come, blessed of my Father, inherit the Kingdom prepared for you from the foundation of the world; for I was hungry, and you gave me food to eat. I was thirsty, and you gave me drink. I was a stranger, and you took me in. I was naked, and you clothed me. I was sick, and you visited me. I was in prison, and you came to me.’ </a:t>
            </a:r>
          </a:p>
          <a:p>
            <a:r>
              <a:rPr lang="en-GB" sz="2000" dirty="0">
                <a:latin typeface="Century Gothic" panose="020B0502020202020204" pitchFamily="34" charset="0"/>
              </a:rPr>
              <a:t>“Then the righteous will answer him, saying, ‘Lord, when did we see you hungry, and feed you; or thirsty, and give you a drink? When did we see you as a stranger, and take you in; or naked, and clothe you? When did we see you sick, or in prison, and come to you?’ </a:t>
            </a:r>
          </a:p>
          <a:p>
            <a:r>
              <a:rPr lang="en-GB" sz="2000" dirty="0">
                <a:latin typeface="Century Gothic" panose="020B0502020202020204" pitchFamily="34" charset="0"/>
              </a:rPr>
              <a:t>“The King will answer them, ‘Most certainly I tell you, because you did it to one of the least of these my brothers, you did it to me.’ Then he will say also to those on the left hand, ‘Depart from me, you cursed, into the eternal fire which is prepared for the devil and his angels; for I was hungry, and you didn’t give me food to eat; I was thirsty, and you gave me no drink; I was a stranger, and you didn’t take me in; naked, and you didn’t clothe me; sick, and in prison, and you didn’t visit me.’ </a:t>
            </a:r>
          </a:p>
          <a:p>
            <a:r>
              <a:rPr lang="en-GB" sz="2000" dirty="0">
                <a:latin typeface="Century Gothic" panose="020B0502020202020204" pitchFamily="34" charset="0"/>
              </a:rPr>
              <a:t>“Then they will also answer, saying, ‘Lord, when did we see you hungry, or thirsty, or a stranger, or naked, or sick, or in prison, and didn’t help you?’ </a:t>
            </a:r>
          </a:p>
          <a:p>
            <a:r>
              <a:rPr lang="en-GB" sz="2000" dirty="0">
                <a:latin typeface="Century Gothic" panose="020B0502020202020204" pitchFamily="34" charset="0"/>
              </a:rPr>
              <a:t>“Then he will answer them, saying, ‘Most certainly I tell you, because you didn’t do it to one of the least of these, you didn’t do it to me.’ These will go away into eternal punishment, but the righteous into eternal life.” </a:t>
            </a:r>
            <a:endParaRPr lang="en-GB" sz="2000" dirty="0">
              <a:effectLst/>
              <a:latin typeface="Century Gothic" panose="020B0502020202020204" pitchFamily="34" charset="0"/>
            </a:endParaRPr>
          </a:p>
        </p:txBody>
      </p:sp>
      <p:sp>
        <p:nvSpPr>
          <p:cNvPr id="9" name="TextBox 8">
            <a:extLst>
              <a:ext uri="{FF2B5EF4-FFF2-40B4-BE49-F238E27FC236}">
                <a16:creationId xmlns:a16="http://schemas.microsoft.com/office/drawing/2014/main" id="{2FFBAF1C-D644-4550-B8B4-5F8B23449716}"/>
              </a:ext>
            </a:extLst>
          </p:cNvPr>
          <p:cNvSpPr txBox="1"/>
          <p:nvPr/>
        </p:nvSpPr>
        <p:spPr>
          <a:xfrm>
            <a:off x="1726350" y="620235"/>
            <a:ext cx="8739299" cy="1323439"/>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000" dirty="0">
                <a:latin typeface="Century Gothic" panose="020B0502020202020204" pitchFamily="34" charset="0"/>
              </a:rPr>
              <a:t>What do you think it means?</a:t>
            </a:r>
          </a:p>
          <a:p>
            <a:pPr algn="ctr"/>
            <a:r>
              <a:rPr lang="en-GB" sz="4000" dirty="0">
                <a:latin typeface="Century Gothic" panose="020B0502020202020204" pitchFamily="34" charset="0"/>
              </a:rPr>
              <a:t>Feedback! </a:t>
            </a:r>
          </a:p>
        </p:txBody>
      </p:sp>
      <p:pic>
        <p:nvPicPr>
          <p:cNvPr id="3" name="Picture 2">
            <a:extLst>
              <a:ext uri="{FF2B5EF4-FFF2-40B4-BE49-F238E27FC236}">
                <a16:creationId xmlns:a16="http://schemas.microsoft.com/office/drawing/2014/main" id="{2B7D83B6-0E20-4F00-91A7-4882DD2E993D}"/>
              </a:ext>
            </a:extLst>
          </p:cNvPr>
          <p:cNvPicPr>
            <a:picLocks noChangeAspect="1"/>
          </p:cNvPicPr>
          <p:nvPr/>
        </p:nvPicPr>
        <p:blipFill>
          <a:blip r:embed="rId3"/>
          <a:stretch>
            <a:fillRect/>
          </a:stretch>
        </p:blipFill>
        <p:spPr>
          <a:xfrm>
            <a:off x="8335161" y="4046851"/>
            <a:ext cx="3664581" cy="2750458"/>
          </a:xfrm>
          <a:prstGeom prst="rect">
            <a:avLst/>
          </a:prstGeom>
          <a:ln>
            <a:noFill/>
          </a:ln>
          <a:effectLst>
            <a:softEdge rad="112500"/>
          </a:effectLst>
        </p:spPr>
      </p:pic>
      <p:pic>
        <p:nvPicPr>
          <p:cNvPr id="4" name="Picture 3">
            <a:extLst>
              <a:ext uri="{FF2B5EF4-FFF2-40B4-BE49-F238E27FC236}">
                <a16:creationId xmlns:a16="http://schemas.microsoft.com/office/drawing/2014/main" id="{67D4E543-4F53-4566-B7A5-E2B09E406D15}"/>
              </a:ext>
            </a:extLst>
          </p:cNvPr>
          <p:cNvPicPr>
            <a:picLocks noChangeAspect="1"/>
          </p:cNvPicPr>
          <p:nvPr/>
        </p:nvPicPr>
        <p:blipFill rotWithShape="1">
          <a:blip r:embed="rId4"/>
          <a:srcRect b="7797"/>
          <a:stretch/>
        </p:blipFill>
        <p:spPr>
          <a:xfrm>
            <a:off x="140677" y="4107542"/>
            <a:ext cx="3760764" cy="2750458"/>
          </a:xfrm>
          <a:prstGeom prst="rect">
            <a:avLst/>
          </a:prstGeom>
          <a:ln>
            <a:noFill/>
          </a:ln>
          <a:effectLst>
            <a:softEdge rad="112500"/>
          </a:effectLst>
        </p:spPr>
      </p:pic>
      <p:pic>
        <p:nvPicPr>
          <p:cNvPr id="5" name="Picture 4">
            <a:extLst>
              <a:ext uri="{FF2B5EF4-FFF2-40B4-BE49-F238E27FC236}">
                <a16:creationId xmlns:a16="http://schemas.microsoft.com/office/drawing/2014/main" id="{A03057F7-8C12-4CD8-8A76-0BCE096B7C78}"/>
              </a:ext>
            </a:extLst>
          </p:cNvPr>
          <p:cNvPicPr>
            <a:picLocks noChangeAspect="1"/>
          </p:cNvPicPr>
          <p:nvPr/>
        </p:nvPicPr>
        <p:blipFill rotWithShape="1">
          <a:blip r:embed="rId5"/>
          <a:srcRect r="44438"/>
          <a:stretch/>
        </p:blipFill>
        <p:spPr>
          <a:xfrm>
            <a:off x="5157989" y="3135882"/>
            <a:ext cx="1920624" cy="2286198"/>
          </a:xfrm>
          <a:prstGeom prst="rect">
            <a:avLst/>
          </a:prstGeom>
        </p:spPr>
      </p:pic>
    </p:spTree>
    <p:extLst>
      <p:ext uri="{BB962C8B-B14F-4D97-AF65-F5344CB8AC3E}">
        <p14:creationId xmlns:p14="http://schemas.microsoft.com/office/powerpoint/2010/main" val="268285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B1F-CB09-4BF3-92B3-AEFE55990892}"/>
              </a:ext>
            </a:extLst>
          </p:cNvPr>
          <p:cNvSpPr>
            <a:spLocks noGrp="1"/>
          </p:cNvSpPr>
          <p:nvPr>
            <p:ph type="title"/>
          </p:nvPr>
        </p:nvSpPr>
        <p:spPr>
          <a:xfrm>
            <a:off x="307196" y="171796"/>
            <a:ext cx="11766452" cy="867327"/>
          </a:xfrm>
        </p:spPr>
        <p:txBody>
          <a:bodyPr>
            <a:noAutofit/>
          </a:bodyPr>
          <a:lstStyle/>
          <a:p>
            <a:r>
              <a:rPr lang="en-GB" sz="4000" b="1" dirty="0">
                <a:latin typeface="Century Gothic" panose="020B0502020202020204" pitchFamily="34" charset="0"/>
              </a:rPr>
              <a:t>The Sheep and the Goats – Matthew’s Gospel </a:t>
            </a:r>
          </a:p>
        </p:txBody>
      </p:sp>
      <p:sp>
        <p:nvSpPr>
          <p:cNvPr id="3" name="Content Placeholder 2">
            <a:extLst>
              <a:ext uri="{FF2B5EF4-FFF2-40B4-BE49-F238E27FC236}">
                <a16:creationId xmlns:a16="http://schemas.microsoft.com/office/drawing/2014/main" id="{8C185726-2DA0-478D-B4FF-6DB74E10375F}"/>
              </a:ext>
            </a:extLst>
          </p:cNvPr>
          <p:cNvSpPr>
            <a:spLocks noGrp="1"/>
          </p:cNvSpPr>
          <p:nvPr>
            <p:ph idx="1"/>
          </p:nvPr>
        </p:nvSpPr>
        <p:spPr>
          <a:xfrm>
            <a:off x="212774" y="1039123"/>
            <a:ext cx="11766452" cy="4756766"/>
          </a:xfrm>
          <a:ln w="76200"/>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GB" sz="3200" dirty="0">
                <a:latin typeface="Century Gothic" panose="020B0502020202020204" pitchFamily="34" charset="0"/>
              </a:rPr>
              <a:t>This bible passage raises a very common question, asked and debated by humans for many, many years.</a:t>
            </a:r>
          </a:p>
          <a:p>
            <a:pPr marL="0" indent="0" algn="ctr">
              <a:buNone/>
            </a:pPr>
            <a:r>
              <a:rPr lang="en-GB" sz="3200" b="1" dirty="0">
                <a:latin typeface="Century Gothic" panose="020B0502020202020204" pitchFamily="34" charset="0"/>
              </a:rPr>
              <a:t>Who goes to heaven and why?</a:t>
            </a:r>
          </a:p>
          <a:p>
            <a:pPr marL="0" indent="0" algn="ctr">
              <a:buNone/>
            </a:pPr>
            <a:r>
              <a:rPr lang="en-GB" sz="3200" dirty="0">
                <a:latin typeface="Century Gothic" panose="020B0502020202020204" pitchFamily="34" charset="0"/>
              </a:rPr>
              <a:t>Some people believe that on judgement day, we are separated (as a shepherd separates sheep and goats)</a:t>
            </a:r>
            <a:endParaRPr lang="en-GB" sz="3200" b="1" dirty="0">
              <a:latin typeface="Century Gothic" panose="020B0502020202020204" pitchFamily="34" charset="0"/>
            </a:endParaRPr>
          </a:p>
          <a:p>
            <a:pPr marL="0" indent="0" algn="ctr">
              <a:buNone/>
            </a:pPr>
            <a:r>
              <a:rPr lang="en-GB" sz="3200" dirty="0">
                <a:latin typeface="Century Gothic" panose="020B0502020202020204" pitchFamily="34" charset="0"/>
              </a:rPr>
              <a:t>Those people who have lived their lives, helping each other and doing the right thing in the name of God will go to heaven. Those who have done the opposite will go to hell. </a:t>
            </a:r>
          </a:p>
        </p:txBody>
      </p:sp>
      <p:pic>
        <p:nvPicPr>
          <p:cNvPr id="5" name="Picture 4">
            <a:extLst>
              <a:ext uri="{FF2B5EF4-FFF2-40B4-BE49-F238E27FC236}">
                <a16:creationId xmlns:a16="http://schemas.microsoft.com/office/drawing/2014/main" id="{881DD7CE-8975-428A-8BC9-28F65ED29CEC}"/>
              </a:ext>
            </a:extLst>
          </p:cNvPr>
          <p:cNvPicPr>
            <a:picLocks noChangeAspect="1"/>
          </p:cNvPicPr>
          <p:nvPr/>
        </p:nvPicPr>
        <p:blipFill>
          <a:blip r:embed="rId3"/>
          <a:stretch>
            <a:fillRect/>
          </a:stretch>
        </p:blipFill>
        <p:spPr>
          <a:xfrm>
            <a:off x="979652" y="5113987"/>
            <a:ext cx="2263417" cy="1654459"/>
          </a:xfrm>
          <a:prstGeom prst="rect">
            <a:avLst/>
          </a:prstGeom>
        </p:spPr>
      </p:pic>
      <p:pic>
        <p:nvPicPr>
          <p:cNvPr id="6" name="Picture 5">
            <a:extLst>
              <a:ext uri="{FF2B5EF4-FFF2-40B4-BE49-F238E27FC236}">
                <a16:creationId xmlns:a16="http://schemas.microsoft.com/office/drawing/2014/main" id="{5FEF280D-FAEA-4E36-B5D6-C89FDFEEDE5C}"/>
              </a:ext>
            </a:extLst>
          </p:cNvPr>
          <p:cNvPicPr>
            <a:picLocks noChangeAspect="1"/>
          </p:cNvPicPr>
          <p:nvPr/>
        </p:nvPicPr>
        <p:blipFill>
          <a:blip r:embed="rId4"/>
          <a:stretch>
            <a:fillRect/>
          </a:stretch>
        </p:blipFill>
        <p:spPr>
          <a:xfrm>
            <a:off x="8686931" y="5113987"/>
            <a:ext cx="2204722" cy="1654458"/>
          </a:xfrm>
          <a:prstGeom prst="rect">
            <a:avLst/>
          </a:prstGeom>
        </p:spPr>
      </p:pic>
    </p:spTree>
    <p:extLst>
      <p:ext uri="{BB962C8B-B14F-4D97-AF65-F5344CB8AC3E}">
        <p14:creationId xmlns:p14="http://schemas.microsoft.com/office/powerpoint/2010/main" val="15204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D0A1F4-1068-4FD8-AB25-7C41066C06B7}"/>
              </a:ext>
            </a:extLst>
          </p:cNvPr>
          <p:cNvGraphicFramePr>
            <a:graphicFrameLocks noGrp="1"/>
          </p:cNvGraphicFramePr>
          <p:nvPr>
            <p:extLst>
              <p:ext uri="{D42A27DB-BD31-4B8C-83A1-F6EECF244321}">
                <p14:modId xmlns:p14="http://schemas.microsoft.com/office/powerpoint/2010/main" val="1128754473"/>
              </p:ext>
            </p:extLst>
          </p:nvPr>
        </p:nvGraphicFramePr>
        <p:xfrm>
          <a:off x="422031" y="930681"/>
          <a:ext cx="11043139" cy="5807745"/>
        </p:xfrm>
        <a:graphic>
          <a:graphicData uri="http://schemas.openxmlformats.org/drawingml/2006/table">
            <a:tbl>
              <a:tblPr firstRow="1" bandRow="1">
                <a:tableStyleId>{5C22544A-7EE6-4342-B048-85BDC9FD1C3A}</a:tableStyleId>
              </a:tblPr>
              <a:tblGrid>
                <a:gridCol w="636802">
                  <a:extLst>
                    <a:ext uri="{9D8B030D-6E8A-4147-A177-3AD203B41FA5}">
                      <a16:colId xmlns:a16="http://schemas.microsoft.com/office/drawing/2014/main" val="2015203453"/>
                    </a:ext>
                  </a:extLst>
                </a:gridCol>
                <a:gridCol w="3301032">
                  <a:extLst>
                    <a:ext uri="{9D8B030D-6E8A-4147-A177-3AD203B41FA5}">
                      <a16:colId xmlns:a16="http://schemas.microsoft.com/office/drawing/2014/main" val="4037876761"/>
                    </a:ext>
                  </a:extLst>
                </a:gridCol>
                <a:gridCol w="3735892">
                  <a:extLst>
                    <a:ext uri="{9D8B030D-6E8A-4147-A177-3AD203B41FA5}">
                      <a16:colId xmlns:a16="http://schemas.microsoft.com/office/drawing/2014/main" val="1101424780"/>
                    </a:ext>
                  </a:extLst>
                </a:gridCol>
                <a:gridCol w="3369413">
                  <a:extLst>
                    <a:ext uri="{9D8B030D-6E8A-4147-A177-3AD203B41FA5}">
                      <a16:colId xmlns:a16="http://schemas.microsoft.com/office/drawing/2014/main" val="542759061"/>
                    </a:ext>
                  </a:extLst>
                </a:gridCol>
              </a:tblGrid>
              <a:tr h="521072">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Initial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Developed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Final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9346440"/>
                  </a:ext>
                </a:extLst>
              </a:tr>
              <a:tr h="755239">
                <a:tc>
                  <a:txBody>
                    <a:bodyPr/>
                    <a:lstStyle/>
                    <a:p>
                      <a:pPr algn="ctr"/>
                      <a:r>
                        <a:rPr lang="en-GB" sz="2400" b="1" dirty="0">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706734"/>
                  </a:ext>
                </a:extLst>
              </a:tr>
              <a:tr h="755239">
                <a:tc>
                  <a:txBody>
                    <a:bodyPr/>
                    <a:lstStyle/>
                    <a:p>
                      <a:pPr algn="ctr"/>
                      <a:r>
                        <a:rPr lang="en-GB" sz="2400" b="1" dirty="0">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72878"/>
                  </a:ext>
                </a:extLst>
              </a:tr>
              <a:tr h="755239">
                <a:tc>
                  <a:txBody>
                    <a:bodyPr/>
                    <a:lstStyle/>
                    <a:p>
                      <a:pPr algn="ctr"/>
                      <a:r>
                        <a:rPr lang="en-GB" sz="2400" b="1" dirty="0">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391858"/>
                  </a:ext>
                </a:extLst>
              </a:tr>
              <a:tr h="755239">
                <a:tc>
                  <a:txBody>
                    <a:bodyPr/>
                    <a:lstStyle/>
                    <a:p>
                      <a:pPr algn="ctr"/>
                      <a:r>
                        <a:rPr lang="en-GB" sz="2400" b="1" dirty="0">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9662231"/>
                  </a:ext>
                </a:extLst>
              </a:tr>
              <a:tr h="755239">
                <a:tc>
                  <a:txBody>
                    <a:bodyPr/>
                    <a:lstStyle/>
                    <a:p>
                      <a:pPr algn="ctr"/>
                      <a:r>
                        <a:rPr lang="en-GB" sz="2400" b="1" dirty="0">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9925847"/>
                  </a:ext>
                </a:extLst>
              </a:tr>
              <a:tr h="755239">
                <a:tc>
                  <a:txBody>
                    <a:bodyPr/>
                    <a:lstStyle/>
                    <a:p>
                      <a:pPr algn="ctr"/>
                      <a:r>
                        <a:rPr lang="en-GB" sz="2400" b="1" dirty="0">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291751"/>
                  </a:ext>
                </a:extLst>
              </a:tr>
              <a:tr h="755239">
                <a:tc>
                  <a:txBody>
                    <a:bodyPr/>
                    <a:lstStyle/>
                    <a:p>
                      <a:pPr algn="ctr"/>
                      <a:r>
                        <a:rPr lang="en-GB" sz="2400" b="1" dirty="0">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194248"/>
                  </a:ext>
                </a:extLst>
              </a:tr>
            </a:tbl>
          </a:graphicData>
        </a:graphic>
      </p:graphicFrame>
      <p:sp>
        <p:nvSpPr>
          <p:cNvPr id="5" name="Rectangle 4">
            <a:extLst>
              <a:ext uri="{FF2B5EF4-FFF2-40B4-BE49-F238E27FC236}">
                <a16:creationId xmlns:a16="http://schemas.microsoft.com/office/drawing/2014/main" id="{9830AFB6-B76F-4917-A576-7E00082B526B}"/>
              </a:ext>
            </a:extLst>
          </p:cNvPr>
          <p:cNvSpPr/>
          <p:nvPr/>
        </p:nvSpPr>
        <p:spPr>
          <a:xfrm>
            <a:off x="3568759" y="119574"/>
            <a:ext cx="4548041"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entury Gothic" panose="020B0502020202020204" pitchFamily="34" charset="0"/>
              </a:rPr>
              <a:t>Sheep or Goat?</a:t>
            </a:r>
            <a:endParaRPr lang="en-US" sz="4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 name="TextBox 5">
            <a:extLst>
              <a:ext uri="{FF2B5EF4-FFF2-40B4-BE49-F238E27FC236}">
                <a16:creationId xmlns:a16="http://schemas.microsoft.com/office/drawing/2014/main" id="{822E841D-DFF2-4B58-8B36-B3F74D989411}"/>
              </a:ext>
            </a:extLst>
          </p:cNvPr>
          <p:cNvSpPr txBox="1"/>
          <p:nvPr/>
        </p:nvSpPr>
        <p:spPr>
          <a:xfrm>
            <a:off x="1420838" y="1758462"/>
            <a:ext cx="9720775" cy="4524315"/>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600" dirty="0">
                <a:latin typeface="Century Gothic" panose="020B0502020202020204" pitchFamily="34" charset="0"/>
              </a:rPr>
              <a:t>You will now be introduced to 7 different people. You will be given 3 pieces of information about each of them. At  each stage you will need to decide if they are a sheep (good, deserving of heaven) or a goat (bad, undeserving of heaven) We will discuss as a whole class once we have finished, so be ready to feedback. </a:t>
            </a:r>
          </a:p>
        </p:txBody>
      </p:sp>
    </p:spTree>
    <p:extLst>
      <p:ext uri="{BB962C8B-B14F-4D97-AF65-F5344CB8AC3E}">
        <p14:creationId xmlns:p14="http://schemas.microsoft.com/office/powerpoint/2010/main" val="166979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D0A1F4-1068-4FD8-AB25-7C41066C06B7}"/>
              </a:ext>
            </a:extLst>
          </p:cNvPr>
          <p:cNvGraphicFramePr>
            <a:graphicFrameLocks noGrp="1"/>
          </p:cNvGraphicFramePr>
          <p:nvPr>
            <p:extLst>
              <p:ext uri="{D42A27DB-BD31-4B8C-83A1-F6EECF244321}">
                <p14:modId xmlns:p14="http://schemas.microsoft.com/office/powerpoint/2010/main" val="1032127675"/>
              </p:ext>
            </p:extLst>
          </p:nvPr>
        </p:nvGraphicFramePr>
        <p:xfrm>
          <a:off x="422031" y="930681"/>
          <a:ext cx="11043139" cy="5807745"/>
        </p:xfrm>
        <a:graphic>
          <a:graphicData uri="http://schemas.openxmlformats.org/drawingml/2006/table">
            <a:tbl>
              <a:tblPr firstRow="1" bandRow="1">
                <a:tableStyleId>{5C22544A-7EE6-4342-B048-85BDC9FD1C3A}</a:tableStyleId>
              </a:tblPr>
              <a:tblGrid>
                <a:gridCol w="636802">
                  <a:extLst>
                    <a:ext uri="{9D8B030D-6E8A-4147-A177-3AD203B41FA5}">
                      <a16:colId xmlns:a16="http://schemas.microsoft.com/office/drawing/2014/main" val="2015203453"/>
                    </a:ext>
                  </a:extLst>
                </a:gridCol>
                <a:gridCol w="3301032">
                  <a:extLst>
                    <a:ext uri="{9D8B030D-6E8A-4147-A177-3AD203B41FA5}">
                      <a16:colId xmlns:a16="http://schemas.microsoft.com/office/drawing/2014/main" val="4037876761"/>
                    </a:ext>
                  </a:extLst>
                </a:gridCol>
                <a:gridCol w="3735892">
                  <a:extLst>
                    <a:ext uri="{9D8B030D-6E8A-4147-A177-3AD203B41FA5}">
                      <a16:colId xmlns:a16="http://schemas.microsoft.com/office/drawing/2014/main" val="1101424780"/>
                    </a:ext>
                  </a:extLst>
                </a:gridCol>
                <a:gridCol w="3369413">
                  <a:extLst>
                    <a:ext uri="{9D8B030D-6E8A-4147-A177-3AD203B41FA5}">
                      <a16:colId xmlns:a16="http://schemas.microsoft.com/office/drawing/2014/main" val="542759061"/>
                    </a:ext>
                  </a:extLst>
                </a:gridCol>
              </a:tblGrid>
              <a:tr h="521072">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Initial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Developed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400" dirty="0">
                          <a:solidFill>
                            <a:sysClr val="windowText" lastClr="000000"/>
                          </a:solidFill>
                          <a:latin typeface="Century Gothic" panose="020B0502020202020204" pitchFamily="34" charset="0"/>
                        </a:rPr>
                        <a:t>Final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9346440"/>
                  </a:ext>
                </a:extLst>
              </a:tr>
              <a:tr h="755239">
                <a:tc>
                  <a:txBody>
                    <a:bodyPr/>
                    <a:lstStyle/>
                    <a:p>
                      <a:pPr algn="ctr"/>
                      <a:r>
                        <a:rPr lang="en-GB" sz="2400" b="1" dirty="0">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706734"/>
                  </a:ext>
                </a:extLst>
              </a:tr>
              <a:tr h="755239">
                <a:tc>
                  <a:txBody>
                    <a:bodyPr/>
                    <a:lstStyle/>
                    <a:p>
                      <a:pPr algn="ctr"/>
                      <a:r>
                        <a:rPr lang="en-GB" sz="2400" b="1" dirty="0">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72878"/>
                  </a:ext>
                </a:extLst>
              </a:tr>
              <a:tr h="755239">
                <a:tc>
                  <a:txBody>
                    <a:bodyPr/>
                    <a:lstStyle/>
                    <a:p>
                      <a:pPr algn="ctr"/>
                      <a:r>
                        <a:rPr lang="en-GB" sz="2400" b="1" dirty="0">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391858"/>
                  </a:ext>
                </a:extLst>
              </a:tr>
              <a:tr h="755239">
                <a:tc>
                  <a:txBody>
                    <a:bodyPr/>
                    <a:lstStyle/>
                    <a:p>
                      <a:pPr algn="ctr"/>
                      <a:r>
                        <a:rPr lang="en-GB" sz="2400" b="1" dirty="0">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9662231"/>
                  </a:ext>
                </a:extLst>
              </a:tr>
              <a:tr h="755239">
                <a:tc>
                  <a:txBody>
                    <a:bodyPr/>
                    <a:lstStyle/>
                    <a:p>
                      <a:pPr algn="ctr"/>
                      <a:r>
                        <a:rPr lang="en-GB" sz="2400" b="1" dirty="0">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9925847"/>
                  </a:ext>
                </a:extLst>
              </a:tr>
              <a:tr h="755239">
                <a:tc>
                  <a:txBody>
                    <a:bodyPr/>
                    <a:lstStyle/>
                    <a:p>
                      <a:pPr algn="ctr"/>
                      <a:r>
                        <a:rPr lang="en-GB" sz="2400" b="1" dirty="0">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291751"/>
                  </a:ext>
                </a:extLst>
              </a:tr>
              <a:tr h="755239">
                <a:tc>
                  <a:txBody>
                    <a:bodyPr/>
                    <a:lstStyle/>
                    <a:p>
                      <a:pPr algn="ctr"/>
                      <a:r>
                        <a:rPr lang="en-GB" sz="2400" b="1" dirty="0">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24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194248"/>
                  </a:ext>
                </a:extLst>
              </a:tr>
            </a:tbl>
          </a:graphicData>
        </a:graphic>
      </p:graphicFrame>
      <p:sp>
        <p:nvSpPr>
          <p:cNvPr id="5" name="Rectangle 4">
            <a:extLst>
              <a:ext uri="{FF2B5EF4-FFF2-40B4-BE49-F238E27FC236}">
                <a16:creationId xmlns:a16="http://schemas.microsoft.com/office/drawing/2014/main" id="{9830AFB6-B76F-4917-A576-7E00082B526B}"/>
              </a:ext>
            </a:extLst>
          </p:cNvPr>
          <p:cNvSpPr/>
          <p:nvPr/>
        </p:nvSpPr>
        <p:spPr>
          <a:xfrm>
            <a:off x="3568759" y="119574"/>
            <a:ext cx="4548041"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entury Gothic" panose="020B0502020202020204" pitchFamily="34" charset="0"/>
              </a:rPr>
              <a:t>Sheep or Goat?</a:t>
            </a:r>
            <a:endParaRPr lang="en-US" sz="44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71533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2590</Words>
  <Application>Microsoft Office PowerPoint</Application>
  <PresentationFormat>Widescreen</PresentationFormat>
  <Paragraphs>142</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The Sheep and the Goats – Matthew’s Gospel </vt:lpstr>
      <vt:lpstr>PowerPoint Presentation</vt:lpstr>
      <vt:lpstr>PowerPoint Presentation</vt:lpstr>
      <vt:lpstr>PowerPoint Presentation</vt:lpstr>
      <vt:lpstr>PowerPoint Presentation</vt:lpstr>
      <vt:lpstr>PowerPoint Presentation</vt:lpstr>
      <vt:lpstr>Group work.  Where would you rank each person?   Write the number on the line.  </vt:lpstr>
      <vt:lpstr>Group work.  Where would you rank each person?   Write the number on the line.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Allchin</dc:creator>
  <cp:lastModifiedBy>Kelly Allchin</cp:lastModifiedBy>
  <cp:revision>38</cp:revision>
  <dcterms:created xsi:type="dcterms:W3CDTF">2019-03-26T19:57:46Z</dcterms:created>
  <dcterms:modified xsi:type="dcterms:W3CDTF">2019-04-01T20:04:53Z</dcterms:modified>
</cp:coreProperties>
</file>