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5" r:id="rId6"/>
    <p:sldId id="261" r:id="rId7"/>
    <p:sldId id="262" r:id="rId8"/>
    <p:sldId id="263" r:id="rId9"/>
    <p:sldId id="264"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BAFB-8931-4E3C-9CF9-84E37C373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CB7463-D8AC-4B37-A7C0-AB1CC99F3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62ED4A-4474-478C-96E0-5D44E411CD74}"/>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8571AB7F-E5C0-4F08-AA81-4417FE082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02147-C72F-4158-ABD9-9A89DCC2DA2B}"/>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23956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C9A4-E131-4ACC-B8D9-D06DF62087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081C8-894E-4B02-9ABD-C02A54CF34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05055-8DA1-435D-A549-C2FF7F702D19}"/>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55C4A5C9-08DD-480D-B532-C2AC97C41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09A14-F0DB-485C-8FD4-B06ED7DC4C93}"/>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199912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302CE-4D49-44EC-9C19-74B42BB8F9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160282-4117-4FE2-8442-932BFE6974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E017F5-B980-4ADB-A392-55A7A42FD7D2}"/>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B419E5B4-8CAA-431C-8C93-532266AE3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8CB822-C4EB-4E02-831C-737EC8A985C2}"/>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101495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CCF3-C3A3-4DD3-A64F-FAA1568196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CE3C0C-DA34-4F3E-B43A-8CE78018A0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475FE0-5CB0-4EF1-ACF6-E413A826A487}"/>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63FEA8E8-6402-4B67-B407-76ADF579F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24998-05FF-4686-8669-D20A7BC513F9}"/>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49778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AD69-24FA-405B-B933-F82B3049C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9EBD28-8E47-408A-A618-C2293807B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E0413F-9B73-4E8A-9ED4-36B5A2DCA053}"/>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DE6A2B42-24F1-449A-8D61-4B23EA7C82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DB3CF-0490-46D2-921A-0518F84176FA}"/>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20222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6086-7658-44DF-AC95-4AC77D21D6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004D8-06AA-4C81-875E-8D4C3CF04D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D5889A-9BE8-4FD3-AF0C-48EA04BF1E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6D55F3-87E5-4C32-B697-1BF53174D016}"/>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6" name="Footer Placeholder 5">
            <a:extLst>
              <a:ext uri="{FF2B5EF4-FFF2-40B4-BE49-F238E27FC236}">
                <a16:creationId xmlns:a16="http://schemas.microsoft.com/office/drawing/2014/main" id="{727B26CB-6259-49D5-9269-A1111581DB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F3C0B-AEE3-430A-B161-34B5490A7562}"/>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45026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6898-DB08-49EC-8FEE-5A92A8F1D9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8546-D81A-442A-B7F5-8E294EFD7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629F67-9D14-4C1C-B696-E1D2A690A0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9331B6-C0FC-4FB7-86C8-9CF7413C0F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49FD31-36F8-4617-AE56-D0E7EACEB4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C83477-2E39-477B-ACFE-E9AD9546D7B6}"/>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8" name="Footer Placeholder 7">
            <a:extLst>
              <a:ext uri="{FF2B5EF4-FFF2-40B4-BE49-F238E27FC236}">
                <a16:creationId xmlns:a16="http://schemas.microsoft.com/office/drawing/2014/main" id="{92ACFB2F-1C04-408B-AC8D-A7AE53B08E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DBCFCA-9B9F-46E0-ADFF-74C6E6051A62}"/>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64703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8B44-EE49-4113-BB8C-79A99FA1C5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09212-8346-475A-9976-389DE94A6F3F}"/>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4" name="Footer Placeholder 3">
            <a:extLst>
              <a:ext uri="{FF2B5EF4-FFF2-40B4-BE49-F238E27FC236}">
                <a16:creationId xmlns:a16="http://schemas.microsoft.com/office/drawing/2014/main" id="{F4F2EF8B-21C8-447E-959F-9C8545AE45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FFF6F2-54C8-42C1-B756-97354755FB10}"/>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397394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78487-1D37-4FFA-B10B-920B5CA059A8}"/>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3" name="Footer Placeholder 2">
            <a:extLst>
              <a:ext uri="{FF2B5EF4-FFF2-40B4-BE49-F238E27FC236}">
                <a16:creationId xmlns:a16="http://schemas.microsoft.com/office/drawing/2014/main" id="{12D1070E-AD7A-4F6F-BF2B-9267225E57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8E740F-476C-49A7-8984-5772764AB77D}"/>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337072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66D4-0D04-4DC9-B464-A804C9735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930999-387B-4CF6-8B9F-68A131B66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8D97E2-E258-450A-B8AA-B6B759DDB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5D873F-2EB8-4BE3-A0BD-A8F0E26B8336}"/>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6" name="Footer Placeholder 5">
            <a:extLst>
              <a:ext uri="{FF2B5EF4-FFF2-40B4-BE49-F238E27FC236}">
                <a16:creationId xmlns:a16="http://schemas.microsoft.com/office/drawing/2014/main" id="{1186A90E-2C7F-479B-A462-02F317559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B22C73-B96D-442B-A4C4-4D15437A7EB8}"/>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209307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F684-8FF3-4166-9F7C-75AD822BE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0E3B0A-6F52-4CF5-910D-BD581E477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A37443-7A3F-408C-AD1B-C78B79C41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4E8015-911D-496C-97FA-747243ECDFDE}"/>
              </a:ext>
            </a:extLst>
          </p:cNvPr>
          <p:cNvSpPr>
            <a:spLocks noGrp="1"/>
          </p:cNvSpPr>
          <p:nvPr>
            <p:ph type="dt" sz="half" idx="10"/>
          </p:nvPr>
        </p:nvSpPr>
        <p:spPr/>
        <p:txBody>
          <a:bodyPr/>
          <a:lstStyle/>
          <a:p>
            <a:fld id="{3D2D760D-FDDB-4044-99EC-10210B800A6C}" type="datetimeFigureOut">
              <a:rPr lang="en-GB" smtClean="0"/>
              <a:t>30/07/2018</a:t>
            </a:fld>
            <a:endParaRPr lang="en-GB"/>
          </a:p>
        </p:txBody>
      </p:sp>
      <p:sp>
        <p:nvSpPr>
          <p:cNvPr id="6" name="Footer Placeholder 5">
            <a:extLst>
              <a:ext uri="{FF2B5EF4-FFF2-40B4-BE49-F238E27FC236}">
                <a16:creationId xmlns:a16="http://schemas.microsoft.com/office/drawing/2014/main" id="{C0111FF6-9D6C-45BC-AB58-E7C658F302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534933-D597-4474-9174-790BAEA3D139}"/>
              </a:ext>
            </a:extLst>
          </p:cNvPr>
          <p:cNvSpPr>
            <a:spLocks noGrp="1"/>
          </p:cNvSpPr>
          <p:nvPr>
            <p:ph type="sldNum" sz="quarter" idx="12"/>
          </p:nvPr>
        </p:nvSpPr>
        <p:spPr/>
        <p:txBody>
          <a:bodyPr/>
          <a:lstStyle/>
          <a:p>
            <a:fld id="{0F3E89EB-3F0F-4918-A61A-EDF09265403F}" type="slidenum">
              <a:rPr lang="en-GB" smtClean="0"/>
              <a:t>‹#›</a:t>
            </a:fld>
            <a:endParaRPr lang="en-GB"/>
          </a:p>
        </p:txBody>
      </p:sp>
    </p:spTree>
    <p:extLst>
      <p:ext uri="{BB962C8B-B14F-4D97-AF65-F5344CB8AC3E}">
        <p14:creationId xmlns:p14="http://schemas.microsoft.com/office/powerpoint/2010/main" val="81327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C744E-AE7D-467C-B2BD-70897B7F1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304C1-5405-44C3-8182-1BF0323B5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A1B51-6C8E-4790-8E28-FB7BC5EDB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D760D-FDDB-4044-99EC-10210B800A6C}" type="datetimeFigureOut">
              <a:rPr lang="en-GB" smtClean="0"/>
              <a:t>30/07/2018</a:t>
            </a:fld>
            <a:endParaRPr lang="en-GB"/>
          </a:p>
        </p:txBody>
      </p:sp>
      <p:sp>
        <p:nvSpPr>
          <p:cNvPr id="5" name="Footer Placeholder 4">
            <a:extLst>
              <a:ext uri="{FF2B5EF4-FFF2-40B4-BE49-F238E27FC236}">
                <a16:creationId xmlns:a16="http://schemas.microsoft.com/office/drawing/2014/main" id="{FB335B75-8632-498E-BC64-29E926699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AFF2D3-9A44-487D-923A-1FC2B8724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E89EB-3F0F-4918-A61A-EDF09265403F}" type="slidenum">
              <a:rPr lang="en-GB" smtClean="0"/>
              <a:t>‹#›</a:t>
            </a:fld>
            <a:endParaRPr lang="en-GB"/>
          </a:p>
        </p:txBody>
      </p:sp>
    </p:spTree>
    <p:extLst>
      <p:ext uri="{BB962C8B-B14F-4D97-AF65-F5344CB8AC3E}">
        <p14:creationId xmlns:p14="http://schemas.microsoft.com/office/powerpoint/2010/main" val="613614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asistraining.org.uk/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89CB6-D269-4501-8011-92AB8668910F}"/>
              </a:ext>
            </a:extLst>
          </p:cNvPr>
          <p:cNvSpPr/>
          <p:nvPr/>
        </p:nvSpPr>
        <p:spPr>
          <a:xfrm>
            <a:off x="4510630" y="0"/>
            <a:ext cx="317074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rPr>
              <a:t>Would you…</a:t>
            </a:r>
          </a:p>
        </p:txBody>
      </p:sp>
      <p:sp>
        <p:nvSpPr>
          <p:cNvPr id="5" name="TextBox 4">
            <a:extLst>
              <a:ext uri="{FF2B5EF4-FFF2-40B4-BE49-F238E27FC236}">
                <a16:creationId xmlns:a16="http://schemas.microsoft.com/office/drawing/2014/main" id="{2A85B8AA-D1EA-40EC-822A-1CBF2AF3CAF5}"/>
              </a:ext>
            </a:extLst>
          </p:cNvPr>
          <p:cNvSpPr txBox="1"/>
          <p:nvPr/>
        </p:nvSpPr>
        <p:spPr>
          <a:xfrm>
            <a:off x="331304" y="826243"/>
            <a:ext cx="11529391" cy="6124754"/>
          </a:xfrm>
          <a:prstGeom prst="rect">
            <a:avLst/>
          </a:prstGeom>
          <a:noFill/>
        </p:spPr>
        <p:txBody>
          <a:bodyPr wrap="square" rtlCol="0">
            <a:spAutoFit/>
          </a:bodyPr>
          <a:lstStyle/>
          <a:p>
            <a:r>
              <a:rPr lang="en-GB" sz="3400" dirty="0">
                <a:latin typeface="Print Clearly" panose="02000000000000000000" pitchFamily="2" charset="0"/>
              </a:rPr>
              <a:t>Get into a car with a stranger?</a:t>
            </a:r>
          </a:p>
          <a:p>
            <a:r>
              <a:rPr lang="en-GB" sz="3400" dirty="0">
                <a:latin typeface="Print Clearly" panose="02000000000000000000" pitchFamily="2" charset="0"/>
              </a:rPr>
              <a:t>Go to a party where you didn’t know the host?</a:t>
            </a:r>
          </a:p>
          <a:p>
            <a:r>
              <a:rPr lang="en-GB" sz="3400" dirty="0">
                <a:latin typeface="Print Clearly" panose="02000000000000000000" pitchFamily="2" charset="0"/>
              </a:rPr>
              <a:t>Lie for a friend?</a:t>
            </a:r>
          </a:p>
          <a:p>
            <a:r>
              <a:rPr lang="en-GB" sz="3400" dirty="0">
                <a:latin typeface="Print Clearly" panose="02000000000000000000" pitchFamily="2" charset="0"/>
              </a:rPr>
              <a:t>Change your style to try and impress someone?</a:t>
            </a:r>
          </a:p>
          <a:p>
            <a:r>
              <a:rPr lang="en-GB" sz="3400" dirty="0">
                <a:latin typeface="Print Clearly" panose="02000000000000000000" pitchFamily="2" charset="0"/>
              </a:rPr>
              <a:t>Lie to your parents/guardians about where you were going?</a:t>
            </a:r>
          </a:p>
          <a:p>
            <a:r>
              <a:rPr lang="en-GB" sz="3400" dirty="0">
                <a:latin typeface="Print Clearly" panose="02000000000000000000" pitchFamily="2" charset="0"/>
              </a:rPr>
              <a:t>Add someone you don’t know on social media?</a:t>
            </a:r>
          </a:p>
          <a:p>
            <a:r>
              <a:rPr lang="en-GB" sz="3400" dirty="0">
                <a:latin typeface="Print Clearly" panose="02000000000000000000" pitchFamily="2" charset="0"/>
              </a:rPr>
              <a:t>Drink from a bottle that was offered to you at a party?</a:t>
            </a:r>
          </a:p>
          <a:p>
            <a:r>
              <a:rPr lang="en-GB" sz="3400" dirty="0">
                <a:latin typeface="Print Clearly" panose="02000000000000000000" pitchFamily="2" charset="0"/>
              </a:rPr>
              <a:t>Chat to strangers? (in a social situation)</a:t>
            </a:r>
          </a:p>
          <a:p>
            <a:r>
              <a:rPr lang="en-GB" sz="3400" dirty="0">
                <a:latin typeface="Print Clearly" panose="02000000000000000000" pitchFamily="2" charset="0"/>
              </a:rPr>
              <a:t>Take a drag from a roll up that was offered to you at a party?</a:t>
            </a:r>
          </a:p>
          <a:p>
            <a:r>
              <a:rPr lang="en-GB" sz="3400" dirty="0">
                <a:latin typeface="Print Clearly" panose="02000000000000000000" pitchFamily="2" charset="0"/>
              </a:rPr>
              <a:t>Enter a romantic relationship with someone who was older than you?</a:t>
            </a:r>
          </a:p>
          <a:p>
            <a:r>
              <a:rPr lang="en-GB" sz="3400" dirty="0">
                <a:latin typeface="Print Clearly" panose="02000000000000000000" pitchFamily="2" charset="0"/>
              </a:rPr>
              <a:t>Trust your ‘instincts’ in a new situation?</a:t>
            </a:r>
          </a:p>
          <a:p>
            <a:endParaRPr lang="en-GB" dirty="0"/>
          </a:p>
        </p:txBody>
      </p:sp>
      <p:pic>
        <p:nvPicPr>
          <p:cNvPr id="6" name="Picture 5">
            <a:extLst>
              <a:ext uri="{FF2B5EF4-FFF2-40B4-BE49-F238E27FC236}">
                <a16:creationId xmlns:a16="http://schemas.microsoft.com/office/drawing/2014/main" id="{0530C8A2-EF81-4DC8-A41C-476B06294B40}"/>
              </a:ext>
            </a:extLst>
          </p:cNvPr>
          <p:cNvPicPr>
            <a:picLocks noChangeAspect="1"/>
          </p:cNvPicPr>
          <p:nvPr/>
        </p:nvPicPr>
        <p:blipFill>
          <a:blip r:embed="rId2"/>
          <a:stretch>
            <a:fillRect/>
          </a:stretch>
        </p:blipFill>
        <p:spPr>
          <a:xfrm>
            <a:off x="8925090" y="587325"/>
            <a:ext cx="2752725" cy="1666875"/>
          </a:xfrm>
          <a:prstGeom prst="rect">
            <a:avLst/>
          </a:prstGeom>
        </p:spPr>
      </p:pic>
    </p:spTree>
    <p:extLst>
      <p:ext uri="{BB962C8B-B14F-4D97-AF65-F5344CB8AC3E}">
        <p14:creationId xmlns:p14="http://schemas.microsoft.com/office/powerpoint/2010/main" val="317360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FD384E-8962-4177-96D1-5CDB1E20CFEE}"/>
              </a:ext>
            </a:extLst>
          </p:cNvPr>
          <p:cNvSpPr txBox="1"/>
          <p:nvPr/>
        </p:nvSpPr>
        <p:spPr>
          <a:xfrm>
            <a:off x="172278" y="198783"/>
            <a:ext cx="11741426" cy="6555641"/>
          </a:xfrm>
          <a:prstGeom prst="rect">
            <a:avLst/>
          </a:prstGeom>
          <a:noFill/>
        </p:spPr>
        <p:txBody>
          <a:bodyPr wrap="square" rtlCol="0">
            <a:spAutoFit/>
          </a:bodyPr>
          <a:lstStyle/>
          <a:p>
            <a:r>
              <a:rPr lang="en-GB" sz="1400" b="1" dirty="0">
                <a:latin typeface="Print Clearly" panose="02000000000000000000" pitchFamily="2" charset="0"/>
              </a:rPr>
              <a:t>Teacher tips:</a:t>
            </a:r>
          </a:p>
          <a:p>
            <a:endParaRPr lang="en-GB" sz="1400" dirty="0">
              <a:latin typeface="Print Clearly" panose="02000000000000000000" pitchFamily="2" charset="0"/>
            </a:endParaRPr>
          </a:p>
          <a:p>
            <a:r>
              <a:rPr lang="en-GB" sz="1400" dirty="0">
                <a:latin typeface="Print Clearly" panose="02000000000000000000" pitchFamily="2" charset="0"/>
              </a:rPr>
              <a:t>Slide 1 – Show each statement at a time, students state yes, no, not sure for each. This can be done via show of hands, moving around the room or verbally. There is also the option to print the slide and ask students to complete in groups as an alternative. Discuss answers but only briefly.</a:t>
            </a:r>
          </a:p>
          <a:p>
            <a:endParaRPr lang="en-GB" sz="1400" dirty="0">
              <a:latin typeface="Print Clearly" panose="02000000000000000000" pitchFamily="2" charset="0"/>
            </a:endParaRPr>
          </a:p>
          <a:p>
            <a:r>
              <a:rPr lang="en-GB" sz="1400" dirty="0">
                <a:latin typeface="Print Clearly" panose="02000000000000000000" pitchFamily="2" charset="0"/>
              </a:rPr>
              <a:t>Slide 2 – Print out in A3. Split students into small groups, they pick a scenario from the previous slide to think about in more detail. You might allow students to make their ow choice, or you might personalise it by ensuring that students are working on scenarios that are a safeguarding concern (to an individual/school) Allow for each group to present/feedback.</a:t>
            </a:r>
          </a:p>
          <a:p>
            <a:endParaRPr lang="en-GB" sz="1400" dirty="0">
              <a:latin typeface="Print Clearly" panose="02000000000000000000" pitchFamily="2" charset="0"/>
            </a:endParaRPr>
          </a:p>
          <a:p>
            <a:r>
              <a:rPr lang="en-GB" sz="1400" dirty="0">
                <a:latin typeface="Print Clearly" panose="02000000000000000000" pitchFamily="2" charset="0"/>
              </a:rPr>
              <a:t>Slide 3 – Students read the words, as a class you could discuss what they mean (if needed) students then need to write down the first letter from each word and try and form a separate word from these letters </a:t>
            </a:r>
            <a:r>
              <a:rPr lang="en-GB" sz="1400" dirty="0" err="1">
                <a:latin typeface="Print Clearly" panose="02000000000000000000" pitchFamily="2" charset="0"/>
              </a:rPr>
              <a:t>e,x,p,l,o,i,t,a,t,i,o,n</a:t>
            </a:r>
            <a:r>
              <a:rPr lang="en-GB" sz="1400" dirty="0">
                <a:latin typeface="Print Clearly" panose="02000000000000000000" pitchFamily="2" charset="0"/>
              </a:rPr>
              <a:t>. This term is then discussed as a group. </a:t>
            </a:r>
          </a:p>
          <a:p>
            <a:endParaRPr lang="en-GB" sz="1400" dirty="0">
              <a:latin typeface="Print Clearly" panose="02000000000000000000" pitchFamily="2" charset="0"/>
            </a:endParaRPr>
          </a:p>
          <a:p>
            <a:r>
              <a:rPr lang="en-GB" sz="1400" dirty="0">
                <a:latin typeface="Print Clearly" panose="02000000000000000000" pitchFamily="2" charset="0"/>
              </a:rPr>
              <a:t>Slide 4 – Stages of exploitation are shared with the group. First show the pictures only, can students guess what they mean? When exploring the stages ensure students understand that this would happen over a period of time and that the abuser would encourage the person being exploited to leave behind all of their old friends/family. </a:t>
            </a:r>
          </a:p>
          <a:p>
            <a:endParaRPr lang="en-GB" sz="1400" dirty="0">
              <a:latin typeface="Print Clearly" panose="02000000000000000000" pitchFamily="2" charset="0"/>
            </a:endParaRPr>
          </a:p>
          <a:p>
            <a:r>
              <a:rPr lang="en-GB" sz="1400" dirty="0">
                <a:latin typeface="Print Clearly" panose="02000000000000000000" pitchFamily="2" charset="0"/>
              </a:rPr>
              <a:t>Slide 5 – Ask students to work in groups to identify the person most likely to be an abuser. On reflection, ensure students understand that the initial people involved in CSE will likely be teenagers/young adults and relatively normal looking. To build trust and form a friendship, this is very important. Ensure students are aware that (although rarer) women have been involved in CSE too. </a:t>
            </a:r>
          </a:p>
          <a:p>
            <a:endParaRPr lang="en-GB" sz="1400" dirty="0">
              <a:latin typeface="Print Clearly" panose="02000000000000000000" pitchFamily="2" charset="0"/>
            </a:endParaRPr>
          </a:p>
          <a:p>
            <a:r>
              <a:rPr lang="en-GB" sz="1400" dirty="0">
                <a:latin typeface="Print Clearly" panose="02000000000000000000" pitchFamily="2" charset="0"/>
              </a:rPr>
              <a:t>Slide 6 – Reflect on earlier activity, could any of these be warning signs to a exploitive relationship?</a:t>
            </a:r>
          </a:p>
          <a:p>
            <a:endParaRPr lang="en-GB" sz="1400" dirty="0">
              <a:latin typeface="Print Clearly" panose="02000000000000000000" pitchFamily="2" charset="0"/>
            </a:endParaRPr>
          </a:p>
          <a:p>
            <a:r>
              <a:rPr lang="en-GB" sz="1400" dirty="0">
                <a:latin typeface="Print Clearly" panose="02000000000000000000" pitchFamily="2" charset="0"/>
              </a:rPr>
              <a:t>Slide 7 – Students discuss in groups and then as a bigger group. Assess each, when might this be OK? When could it be a warning sign? Refer back to exploitation explanation (slide 4)</a:t>
            </a:r>
          </a:p>
          <a:p>
            <a:endParaRPr lang="en-GB" sz="1400" dirty="0">
              <a:latin typeface="Print Clearly" panose="02000000000000000000" pitchFamily="2" charset="0"/>
            </a:endParaRPr>
          </a:p>
          <a:p>
            <a:r>
              <a:rPr lang="en-GB" sz="1400" dirty="0">
                <a:latin typeface="Print Clearly" panose="02000000000000000000" pitchFamily="2" charset="0"/>
              </a:rPr>
              <a:t>Slide 8 – Students work in groups to consider what they would expect to see, hear and feel in a healthy relationship e.g. see smiles, hear laughter, feel safe. Then refer back to the exploitation explanation (slide 4) and ask students what they would expect to see, hear and feel at each stage. </a:t>
            </a:r>
          </a:p>
          <a:p>
            <a:endParaRPr lang="en-GB" sz="1400" dirty="0">
              <a:latin typeface="Print Clearly" panose="02000000000000000000" pitchFamily="2" charset="0"/>
            </a:endParaRPr>
          </a:p>
          <a:p>
            <a:r>
              <a:rPr lang="en-GB" sz="1400" dirty="0">
                <a:latin typeface="Print Clearly" panose="02000000000000000000" pitchFamily="2" charset="0"/>
              </a:rPr>
              <a:t>Slide 9 – This has been left blank so that staff can personalise with local CSE signposting and the names of designated child protection staff in school. </a:t>
            </a:r>
          </a:p>
          <a:p>
            <a:endParaRPr lang="en-GB" sz="1400" dirty="0">
              <a:latin typeface="Print Clearly" panose="02000000000000000000" pitchFamily="2" charset="0"/>
            </a:endParaRPr>
          </a:p>
          <a:p>
            <a:r>
              <a:rPr lang="en-GB" sz="1400" dirty="0">
                <a:latin typeface="Print Clearly" panose="02000000000000000000" pitchFamily="2" charset="0"/>
              </a:rPr>
              <a:t>I would advise that schools obtain a copy of the Sick Party DVD resource to use alongside this PowerPoint  </a:t>
            </a:r>
            <a:r>
              <a:rPr lang="en-GB" sz="1400" dirty="0">
                <a:latin typeface="Print Clearly" panose="02000000000000000000" pitchFamily="2" charset="0"/>
                <a:hlinkClick r:id="rId2"/>
              </a:rPr>
              <a:t>http://basistraining.org.uk/resources/</a:t>
            </a:r>
            <a:r>
              <a:rPr lang="en-GB" sz="1400" dirty="0">
                <a:latin typeface="Print Clearly" panose="02000000000000000000" pitchFamily="2" charset="0"/>
              </a:rPr>
              <a:t> </a:t>
            </a:r>
          </a:p>
        </p:txBody>
      </p:sp>
    </p:spTree>
    <p:extLst>
      <p:ext uri="{BB962C8B-B14F-4D97-AF65-F5344CB8AC3E}">
        <p14:creationId xmlns:p14="http://schemas.microsoft.com/office/powerpoint/2010/main" val="304128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63AFE3-FDA8-45DE-8DDE-D3893BF76381}"/>
              </a:ext>
            </a:extLst>
          </p:cNvPr>
          <p:cNvGraphicFramePr>
            <a:graphicFrameLocks noGrp="1"/>
          </p:cNvGraphicFramePr>
          <p:nvPr>
            <p:extLst>
              <p:ext uri="{D42A27DB-BD31-4B8C-83A1-F6EECF244321}">
                <p14:modId xmlns:p14="http://schemas.microsoft.com/office/powerpoint/2010/main" val="1880037912"/>
              </p:ext>
            </p:extLst>
          </p:nvPr>
        </p:nvGraphicFramePr>
        <p:xfrm>
          <a:off x="291548" y="198783"/>
          <a:ext cx="11569148" cy="6533320"/>
        </p:xfrm>
        <a:graphic>
          <a:graphicData uri="http://schemas.openxmlformats.org/drawingml/2006/table">
            <a:tbl>
              <a:tblPr firstRow="1" bandRow="1">
                <a:tableStyleId>{5C22544A-7EE6-4342-B048-85BDC9FD1C3A}</a:tableStyleId>
              </a:tblPr>
              <a:tblGrid>
                <a:gridCol w="11569148">
                  <a:extLst>
                    <a:ext uri="{9D8B030D-6E8A-4147-A177-3AD203B41FA5}">
                      <a16:colId xmlns:a16="http://schemas.microsoft.com/office/drawing/2014/main" val="1246366032"/>
                    </a:ext>
                  </a:extLst>
                </a:gridCol>
              </a:tblGrid>
              <a:tr h="613200">
                <a:tc>
                  <a:txBody>
                    <a:bodyPr/>
                    <a:lstStyle/>
                    <a:p>
                      <a:r>
                        <a:rPr lang="en-GB" b="0" dirty="0">
                          <a:solidFill>
                            <a:sysClr val="windowText" lastClr="000000"/>
                          </a:solidFill>
                          <a:latin typeface="Print Bold" panose="02000000000000000000" pitchFamily="2" charset="0"/>
                        </a:rPr>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264008"/>
                  </a:ext>
                </a:extLst>
              </a:tr>
              <a:tr h="1184024">
                <a:tc>
                  <a:txBody>
                    <a:bodyPr/>
                    <a:lstStyle/>
                    <a:p>
                      <a:r>
                        <a:rPr lang="en-GB" dirty="0">
                          <a:latin typeface="Print Clearly" panose="02000000000000000000" pitchFamily="2" charset="0"/>
                        </a:rPr>
                        <a:t>When/why might this happen?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980667"/>
                  </a:ext>
                </a:extLst>
              </a:tr>
              <a:tr h="1184024">
                <a:tc>
                  <a:txBody>
                    <a:bodyPr/>
                    <a:lstStyle/>
                    <a:p>
                      <a:r>
                        <a:rPr lang="en-GB" dirty="0">
                          <a:latin typeface="Print Clearly" panose="02000000000000000000" pitchFamily="2" charset="0"/>
                        </a:rPr>
                        <a:t>Why might this be 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410992"/>
                  </a:ext>
                </a:extLst>
              </a:tr>
              <a:tr h="1184024">
                <a:tc>
                  <a:txBody>
                    <a:bodyPr/>
                    <a:lstStyle/>
                    <a:p>
                      <a:r>
                        <a:rPr lang="en-GB" dirty="0">
                          <a:latin typeface="Print Clearly" panose="02000000000000000000" pitchFamily="2" charset="0"/>
                        </a:rPr>
                        <a:t>Why might this not be 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9872043"/>
                  </a:ext>
                </a:extLst>
              </a:tr>
              <a:tr h="1184024">
                <a:tc>
                  <a:txBody>
                    <a:bodyPr/>
                    <a:lstStyle/>
                    <a:p>
                      <a:r>
                        <a:rPr lang="en-GB" dirty="0">
                          <a:latin typeface="Print Clearly" panose="02000000000000000000" pitchFamily="2" charset="0"/>
                        </a:rPr>
                        <a:t>Worst case 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0666364"/>
                  </a:ext>
                </a:extLst>
              </a:tr>
              <a:tr h="1184024">
                <a:tc>
                  <a:txBody>
                    <a:bodyPr/>
                    <a:lstStyle/>
                    <a:p>
                      <a:r>
                        <a:rPr lang="en-GB" dirty="0">
                          <a:latin typeface="Print Clearly" panose="02000000000000000000" pitchFamily="2" charset="0"/>
                        </a:rPr>
                        <a:t>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59409"/>
                  </a:ext>
                </a:extLst>
              </a:tr>
            </a:tbl>
          </a:graphicData>
        </a:graphic>
      </p:graphicFrame>
    </p:spTree>
    <p:extLst>
      <p:ext uri="{BB962C8B-B14F-4D97-AF65-F5344CB8AC3E}">
        <p14:creationId xmlns:p14="http://schemas.microsoft.com/office/powerpoint/2010/main" val="370031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3E8682-B129-4CA7-8027-35F7325C7032}"/>
              </a:ext>
            </a:extLst>
          </p:cNvPr>
          <p:cNvSpPr/>
          <p:nvPr/>
        </p:nvSpPr>
        <p:spPr>
          <a:xfrm>
            <a:off x="5272347" y="2617304"/>
            <a:ext cx="3284554"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latin typeface="Print Bold" panose="02000000000000000000" pitchFamily="2" charset="0"/>
              </a:rPr>
              <a:t>Enforce </a:t>
            </a:r>
            <a:endParaRPr lang="en-US" sz="80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endParaRPr>
          </a:p>
        </p:txBody>
      </p:sp>
      <p:sp>
        <p:nvSpPr>
          <p:cNvPr id="5" name="Rectangle 4">
            <a:extLst>
              <a:ext uri="{FF2B5EF4-FFF2-40B4-BE49-F238E27FC236}">
                <a16:creationId xmlns:a16="http://schemas.microsoft.com/office/drawing/2014/main" id="{73E3E961-9FDB-4572-8405-9581F7488CAA}"/>
              </a:ext>
            </a:extLst>
          </p:cNvPr>
          <p:cNvSpPr/>
          <p:nvPr/>
        </p:nvSpPr>
        <p:spPr>
          <a:xfrm>
            <a:off x="4208564" y="3930181"/>
            <a:ext cx="2991076" cy="1323439"/>
          </a:xfrm>
          <a:prstGeom prst="rect">
            <a:avLst/>
          </a:prstGeom>
          <a:noFill/>
        </p:spPr>
        <p:txBody>
          <a:bodyPr wrap="none" lIns="91440" tIns="45720" rIns="91440" bIns="45720">
            <a:spAutoFit/>
          </a:bodyPr>
          <a:lstStyle/>
          <a:p>
            <a:pPr algn="ctr"/>
            <a:r>
              <a:rPr lang="en-US" sz="8000" b="1" dirty="0">
                <a:ln w="9525">
                  <a:solidFill>
                    <a:schemeClr val="bg1"/>
                  </a:solidFill>
                  <a:prstDash val="solid"/>
                </a:ln>
                <a:effectLst>
                  <a:outerShdw blurRad="12700" dist="38100" dir="2700000" algn="tl" rotWithShape="0">
                    <a:schemeClr val="bg1">
                      <a:lumMod val="50000"/>
                    </a:schemeClr>
                  </a:outerShdw>
                </a:effectLst>
                <a:latin typeface="Print Bold" panose="02000000000000000000" pitchFamily="2" charset="0"/>
              </a:rPr>
              <a:t>X-rated</a:t>
            </a:r>
            <a:endPar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Print Bold" panose="02000000000000000000" pitchFamily="2" charset="0"/>
            </a:endParaRPr>
          </a:p>
        </p:txBody>
      </p:sp>
      <p:sp>
        <p:nvSpPr>
          <p:cNvPr id="6" name="Rectangle 5">
            <a:extLst>
              <a:ext uri="{FF2B5EF4-FFF2-40B4-BE49-F238E27FC236}">
                <a16:creationId xmlns:a16="http://schemas.microsoft.com/office/drawing/2014/main" id="{4D9FDFC3-516A-4E07-9226-D29D06D75138}"/>
              </a:ext>
            </a:extLst>
          </p:cNvPr>
          <p:cNvSpPr/>
          <p:nvPr/>
        </p:nvSpPr>
        <p:spPr>
          <a:xfrm>
            <a:off x="6716843" y="1387293"/>
            <a:ext cx="2490618" cy="1323439"/>
          </a:xfrm>
          <a:prstGeom prst="rect">
            <a:avLst/>
          </a:prstGeom>
          <a:noFill/>
        </p:spPr>
        <p:txBody>
          <a:bodyPr wrap="none" lIns="91440" tIns="45720" rIns="91440" bIns="45720">
            <a:spAutoFit/>
          </a:bodyPr>
          <a:lstStyle/>
          <a:p>
            <a:pPr algn="ctr"/>
            <a:r>
              <a:rPr lang="en-US" sz="8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Print Bold" panose="02000000000000000000" pitchFamily="2" charset="0"/>
              </a:rPr>
              <a:t>Power</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Rectangle 6">
            <a:extLst>
              <a:ext uri="{FF2B5EF4-FFF2-40B4-BE49-F238E27FC236}">
                <a16:creationId xmlns:a16="http://schemas.microsoft.com/office/drawing/2014/main" id="{D7B14C54-D523-404D-BF9E-9FA24D22B4AE}"/>
              </a:ext>
            </a:extLst>
          </p:cNvPr>
          <p:cNvSpPr/>
          <p:nvPr/>
        </p:nvSpPr>
        <p:spPr>
          <a:xfrm>
            <a:off x="9839311" y="1844697"/>
            <a:ext cx="2029915" cy="1323439"/>
          </a:xfrm>
          <a:prstGeom prst="rect">
            <a:avLst/>
          </a:prstGeom>
          <a:noFill/>
        </p:spPr>
        <p:txBody>
          <a:bodyPr wrap="none" lIns="91440" tIns="45720" rIns="91440" bIns="45720">
            <a:spAutoFit/>
          </a:bodyPr>
          <a:lstStyle/>
          <a:p>
            <a:pPr algn="ct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rint Bold" panose="02000000000000000000" pitchFamily="2" charset="0"/>
              </a:rPr>
              <a:t>Love</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a:extLst>
              <a:ext uri="{FF2B5EF4-FFF2-40B4-BE49-F238E27FC236}">
                <a16:creationId xmlns:a16="http://schemas.microsoft.com/office/drawing/2014/main" id="{B37FEE65-154B-48FF-8226-42659552C530}"/>
              </a:ext>
            </a:extLst>
          </p:cNvPr>
          <p:cNvSpPr/>
          <p:nvPr/>
        </p:nvSpPr>
        <p:spPr>
          <a:xfrm>
            <a:off x="8635609" y="3689864"/>
            <a:ext cx="2557110"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rint Bold" panose="02000000000000000000" pitchFamily="2" charset="0"/>
              </a:rPr>
              <a:t>Online</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a:extLst>
              <a:ext uri="{FF2B5EF4-FFF2-40B4-BE49-F238E27FC236}">
                <a16:creationId xmlns:a16="http://schemas.microsoft.com/office/drawing/2014/main" id="{C92A061E-9113-44E1-A2DB-F92A5DD4AC4F}"/>
              </a:ext>
            </a:extLst>
          </p:cNvPr>
          <p:cNvSpPr/>
          <p:nvPr/>
        </p:nvSpPr>
        <p:spPr>
          <a:xfrm>
            <a:off x="2054619" y="1876958"/>
            <a:ext cx="2937984" cy="1323439"/>
          </a:xfrm>
          <a:prstGeom prst="rect">
            <a:avLst/>
          </a:prstGeom>
          <a:noFill/>
        </p:spPr>
        <p:txBody>
          <a:bodyPr wrap="none" lIns="91440" tIns="45720" rIns="91440" bIns="45720">
            <a:spAutoFit/>
          </a:bodyPr>
          <a:lstStyle/>
          <a:p>
            <a:pPr algn="ctr"/>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rint Bold" panose="02000000000000000000" pitchFamily="2" charset="0"/>
              </a:rPr>
              <a:t>Initiate</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a:extLst>
              <a:ext uri="{FF2B5EF4-FFF2-40B4-BE49-F238E27FC236}">
                <a16:creationId xmlns:a16="http://schemas.microsoft.com/office/drawing/2014/main" id="{1EAABC5E-A11C-4830-A64A-99C3AEDE6F16}"/>
              </a:ext>
            </a:extLst>
          </p:cNvPr>
          <p:cNvSpPr/>
          <p:nvPr/>
        </p:nvSpPr>
        <p:spPr>
          <a:xfrm>
            <a:off x="495235" y="3155409"/>
            <a:ext cx="293798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chemeClr val="accent3"/>
                </a:solidFill>
                <a:latin typeface="Print Bold" panose="02000000000000000000" pitchFamily="2" charset="0"/>
              </a:rPr>
              <a:t>Initiate</a:t>
            </a:r>
            <a:r>
              <a:rPr lang="en-US" sz="5400" b="1" dirty="0">
                <a:ln/>
                <a:solidFill>
                  <a:schemeClr val="accent3"/>
                </a:solidFill>
              </a:rPr>
              <a:t> </a:t>
            </a:r>
            <a:endParaRPr lang="en-US" sz="5400" b="1" cap="none" spc="0" dirty="0">
              <a:ln/>
              <a:solidFill>
                <a:schemeClr val="accent3"/>
              </a:solidFill>
              <a:effectLst/>
            </a:endParaRPr>
          </a:p>
        </p:txBody>
      </p:sp>
      <p:sp>
        <p:nvSpPr>
          <p:cNvPr id="11" name="Rectangle 10">
            <a:extLst>
              <a:ext uri="{FF2B5EF4-FFF2-40B4-BE49-F238E27FC236}">
                <a16:creationId xmlns:a16="http://schemas.microsoft.com/office/drawing/2014/main" id="{AB17FFFC-386D-4D56-A9CA-020EA6059B53}"/>
              </a:ext>
            </a:extLst>
          </p:cNvPr>
          <p:cNvSpPr/>
          <p:nvPr/>
        </p:nvSpPr>
        <p:spPr>
          <a:xfrm>
            <a:off x="506649" y="4501559"/>
            <a:ext cx="2962349"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latin typeface="Print Bold" panose="02000000000000000000" pitchFamily="2" charset="0"/>
              </a:rPr>
              <a:t>Tricked</a:t>
            </a:r>
            <a:r>
              <a:rPr lang="en-US" sz="5400" dirty="0">
                <a:ln w="0"/>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089A8D66-352B-46F3-B1B5-F59FBC2E769F}"/>
              </a:ext>
            </a:extLst>
          </p:cNvPr>
          <p:cNvSpPr/>
          <p:nvPr/>
        </p:nvSpPr>
        <p:spPr>
          <a:xfrm>
            <a:off x="385717" y="418189"/>
            <a:ext cx="2674130" cy="1323439"/>
          </a:xfrm>
          <a:prstGeom prst="rect">
            <a:avLst/>
          </a:prstGeom>
          <a:noFill/>
        </p:spPr>
        <p:txBody>
          <a:bodyPr wrap="none" lIns="91440" tIns="45720" rIns="91440" bIns="45720">
            <a:spAutoFit/>
          </a:bodyPr>
          <a:lstStyle/>
          <a:p>
            <a:pPr algn="ctr"/>
            <a:r>
              <a:rPr lang="en-US" sz="8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Print Bold" panose="02000000000000000000" pitchFamily="2" charset="0"/>
              </a:rPr>
              <a:t>Abuse</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3" name="Rectangle 12">
            <a:extLst>
              <a:ext uri="{FF2B5EF4-FFF2-40B4-BE49-F238E27FC236}">
                <a16:creationId xmlns:a16="http://schemas.microsoft.com/office/drawing/2014/main" id="{A71EAFFB-6F32-4AB0-A6DC-C1B171188113}"/>
              </a:ext>
            </a:extLst>
          </p:cNvPr>
          <p:cNvSpPr/>
          <p:nvPr/>
        </p:nvSpPr>
        <p:spPr>
          <a:xfrm>
            <a:off x="4014274" y="255036"/>
            <a:ext cx="2011769" cy="1323439"/>
          </a:xfrm>
          <a:prstGeom prst="rect">
            <a:avLst/>
          </a:prstGeom>
          <a:noFill/>
        </p:spPr>
        <p:txBody>
          <a:bodyPr wrap="none" lIns="91440" tIns="45720" rIns="91440" bIns="45720">
            <a:spAutoFit/>
          </a:bodyPr>
          <a:lstStyle/>
          <a:p>
            <a:pPr algn="ct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rint Bold" panose="02000000000000000000" pitchFamily="2" charset="0"/>
              </a:rPr>
              <a:t>Trust</a:t>
            </a:r>
            <a:endParaRPr lang="en-US" sz="8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rint Bold" panose="02000000000000000000" pitchFamily="2" charset="0"/>
            </a:endParaRPr>
          </a:p>
        </p:txBody>
      </p:sp>
      <p:sp>
        <p:nvSpPr>
          <p:cNvPr id="14" name="Rectangle 13">
            <a:extLst>
              <a:ext uri="{FF2B5EF4-FFF2-40B4-BE49-F238E27FC236}">
                <a16:creationId xmlns:a16="http://schemas.microsoft.com/office/drawing/2014/main" id="{9DD5095A-9E56-48BD-BDEB-3AC9B123A41D}"/>
              </a:ext>
            </a:extLst>
          </p:cNvPr>
          <p:cNvSpPr/>
          <p:nvPr/>
        </p:nvSpPr>
        <p:spPr>
          <a:xfrm>
            <a:off x="7713669" y="50268"/>
            <a:ext cx="3925434"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rint Bold" panose="02000000000000000000" pitchFamily="2" charset="0"/>
              </a:rPr>
              <a:t>Intimidate</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rint Bold" panose="02000000000000000000" pitchFamily="2" charset="0"/>
            </a:endParaRPr>
          </a:p>
        </p:txBody>
      </p:sp>
      <p:sp>
        <p:nvSpPr>
          <p:cNvPr id="15" name="Rectangle 14">
            <a:extLst>
              <a:ext uri="{FF2B5EF4-FFF2-40B4-BE49-F238E27FC236}">
                <a16:creationId xmlns:a16="http://schemas.microsoft.com/office/drawing/2014/main" id="{11CB089D-2B11-46C4-8CE5-AA54B427FD95}"/>
              </a:ext>
            </a:extLst>
          </p:cNvPr>
          <p:cNvSpPr/>
          <p:nvPr/>
        </p:nvSpPr>
        <p:spPr>
          <a:xfrm>
            <a:off x="3433219" y="5507115"/>
            <a:ext cx="2299027" cy="1323439"/>
          </a:xfrm>
          <a:prstGeom prst="rect">
            <a:avLst/>
          </a:prstGeom>
          <a:noFill/>
        </p:spPr>
        <p:txBody>
          <a:bodyPr wrap="none" lIns="91440" tIns="45720" rIns="91440" bIns="45720">
            <a:spAutoFit/>
          </a:bodyPr>
          <a:lstStyle/>
          <a:p>
            <a:pPr algn="ct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rint Bold" panose="02000000000000000000" pitchFamily="2" charset="0"/>
              </a:rPr>
              <a:t>Older</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Rectangle 15">
            <a:extLst>
              <a:ext uri="{FF2B5EF4-FFF2-40B4-BE49-F238E27FC236}">
                <a16:creationId xmlns:a16="http://schemas.microsoft.com/office/drawing/2014/main" id="{B31DE830-4F5D-4342-B91B-6C66AC5771BD}"/>
              </a:ext>
            </a:extLst>
          </p:cNvPr>
          <p:cNvSpPr/>
          <p:nvPr/>
        </p:nvSpPr>
        <p:spPr>
          <a:xfrm>
            <a:off x="7850200" y="5253620"/>
            <a:ext cx="2651688"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latin typeface="Print Bold" panose="02000000000000000000" pitchFamily="2" charset="0"/>
              </a:rPr>
              <a:t>NSPCC</a:t>
            </a:r>
            <a:endParaRPr lang="en-US" sz="80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endParaRPr>
          </a:p>
        </p:txBody>
      </p:sp>
    </p:spTree>
    <p:extLst>
      <p:ext uri="{BB962C8B-B14F-4D97-AF65-F5344CB8AC3E}">
        <p14:creationId xmlns:p14="http://schemas.microsoft.com/office/powerpoint/2010/main" val="197812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60DDDD-A057-456D-8B32-822AE8C2C1DD}"/>
              </a:ext>
            </a:extLst>
          </p:cNvPr>
          <p:cNvSpPr txBox="1"/>
          <p:nvPr/>
        </p:nvSpPr>
        <p:spPr>
          <a:xfrm>
            <a:off x="1689652" y="0"/>
            <a:ext cx="8812696" cy="1323439"/>
          </a:xfrm>
          <a:prstGeom prst="rect">
            <a:avLst/>
          </a:prstGeom>
          <a:noFill/>
        </p:spPr>
        <p:txBody>
          <a:bodyPr wrap="square" rtlCol="0">
            <a:spAutoFit/>
          </a:bodyPr>
          <a:lstStyle/>
          <a:p>
            <a:pPr algn="ctr"/>
            <a:r>
              <a:rPr lang="en-GB" sz="8000" dirty="0">
                <a:latin typeface="Print Bold" panose="02000000000000000000" pitchFamily="2" charset="0"/>
              </a:rPr>
              <a:t>Exploitation</a:t>
            </a:r>
          </a:p>
        </p:txBody>
      </p:sp>
      <p:pic>
        <p:nvPicPr>
          <p:cNvPr id="7" name="Picture 6">
            <a:extLst>
              <a:ext uri="{FF2B5EF4-FFF2-40B4-BE49-F238E27FC236}">
                <a16:creationId xmlns:a16="http://schemas.microsoft.com/office/drawing/2014/main" id="{F4932B5C-433E-4D58-80FD-7CB8562933DC}"/>
              </a:ext>
            </a:extLst>
          </p:cNvPr>
          <p:cNvPicPr>
            <a:picLocks noChangeAspect="1"/>
          </p:cNvPicPr>
          <p:nvPr/>
        </p:nvPicPr>
        <p:blipFill rotWithShape="1">
          <a:blip r:embed="rId2"/>
          <a:srcRect l="5071" r="9580"/>
          <a:stretch/>
        </p:blipFill>
        <p:spPr>
          <a:xfrm>
            <a:off x="395600" y="1326512"/>
            <a:ext cx="2162070" cy="1603185"/>
          </a:xfrm>
          <a:prstGeom prst="rect">
            <a:avLst/>
          </a:prstGeom>
        </p:spPr>
      </p:pic>
      <p:pic>
        <p:nvPicPr>
          <p:cNvPr id="8" name="Picture 7">
            <a:extLst>
              <a:ext uri="{FF2B5EF4-FFF2-40B4-BE49-F238E27FC236}">
                <a16:creationId xmlns:a16="http://schemas.microsoft.com/office/drawing/2014/main" id="{02123880-7CB9-4C56-A689-4B7E5E9A03EC}"/>
              </a:ext>
            </a:extLst>
          </p:cNvPr>
          <p:cNvPicPr>
            <a:picLocks noChangeAspect="1"/>
          </p:cNvPicPr>
          <p:nvPr/>
        </p:nvPicPr>
        <p:blipFill rotWithShape="1">
          <a:blip r:embed="rId3"/>
          <a:srcRect l="44345" t="31116" r="12261" b="12339"/>
          <a:stretch/>
        </p:blipFill>
        <p:spPr>
          <a:xfrm>
            <a:off x="3233877" y="1323437"/>
            <a:ext cx="2473031" cy="1603185"/>
          </a:xfrm>
          <a:prstGeom prst="rect">
            <a:avLst/>
          </a:prstGeom>
        </p:spPr>
      </p:pic>
      <p:pic>
        <p:nvPicPr>
          <p:cNvPr id="9" name="Picture 8">
            <a:extLst>
              <a:ext uri="{FF2B5EF4-FFF2-40B4-BE49-F238E27FC236}">
                <a16:creationId xmlns:a16="http://schemas.microsoft.com/office/drawing/2014/main" id="{EBAA627B-1860-428B-AF6D-9AFA7D9BB792}"/>
              </a:ext>
            </a:extLst>
          </p:cNvPr>
          <p:cNvPicPr>
            <a:picLocks noChangeAspect="1"/>
          </p:cNvPicPr>
          <p:nvPr/>
        </p:nvPicPr>
        <p:blipFill rotWithShape="1">
          <a:blip r:embed="rId4"/>
          <a:srcRect l="29369" t="14659" r="9303" b="24576"/>
          <a:stretch/>
        </p:blipFill>
        <p:spPr>
          <a:xfrm>
            <a:off x="6242629" y="1323437"/>
            <a:ext cx="2442219" cy="1603185"/>
          </a:xfrm>
          <a:prstGeom prst="rect">
            <a:avLst/>
          </a:prstGeom>
        </p:spPr>
      </p:pic>
      <p:pic>
        <p:nvPicPr>
          <p:cNvPr id="10" name="Picture 9">
            <a:extLst>
              <a:ext uri="{FF2B5EF4-FFF2-40B4-BE49-F238E27FC236}">
                <a16:creationId xmlns:a16="http://schemas.microsoft.com/office/drawing/2014/main" id="{B755614E-8195-4CE9-A07D-04D7530A6DC2}"/>
              </a:ext>
            </a:extLst>
          </p:cNvPr>
          <p:cNvPicPr>
            <a:picLocks noChangeAspect="1"/>
          </p:cNvPicPr>
          <p:nvPr/>
        </p:nvPicPr>
        <p:blipFill>
          <a:blip r:embed="rId5"/>
          <a:stretch>
            <a:fillRect/>
          </a:stretch>
        </p:blipFill>
        <p:spPr>
          <a:xfrm>
            <a:off x="9220569" y="1323437"/>
            <a:ext cx="2563557" cy="1603185"/>
          </a:xfrm>
          <a:prstGeom prst="rect">
            <a:avLst/>
          </a:prstGeom>
        </p:spPr>
      </p:pic>
      <p:sp>
        <p:nvSpPr>
          <p:cNvPr id="2" name="TextBox 1">
            <a:extLst>
              <a:ext uri="{FF2B5EF4-FFF2-40B4-BE49-F238E27FC236}">
                <a16:creationId xmlns:a16="http://schemas.microsoft.com/office/drawing/2014/main" id="{707D0459-65F8-48ED-A8FB-CE1865DDC4F4}"/>
              </a:ext>
            </a:extLst>
          </p:cNvPr>
          <p:cNvSpPr txBox="1"/>
          <p:nvPr/>
        </p:nvSpPr>
        <p:spPr>
          <a:xfrm>
            <a:off x="395600" y="3061252"/>
            <a:ext cx="2374104" cy="2954655"/>
          </a:xfrm>
          <a:prstGeom prst="rect">
            <a:avLst/>
          </a:prstGeom>
          <a:noFill/>
        </p:spPr>
        <p:txBody>
          <a:bodyPr wrap="square" rtlCol="0">
            <a:spAutoFit/>
          </a:bodyPr>
          <a:lstStyle/>
          <a:p>
            <a:pPr algn="ctr"/>
            <a:r>
              <a:rPr lang="en-GB" sz="2400" dirty="0">
                <a:latin typeface="Print Clearly" panose="02000000000000000000" pitchFamily="2" charset="0"/>
              </a:rPr>
              <a:t>Young person is targeted and contact is made. Abuser will try to find someone who is willing to take risks.</a:t>
            </a:r>
          </a:p>
          <a:p>
            <a:endParaRPr lang="en-GB" dirty="0"/>
          </a:p>
        </p:txBody>
      </p:sp>
      <p:sp>
        <p:nvSpPr>
          <p:cNvPr id="3" name="TextBox 2">
            <a:extLst>
              <a:ext uri="{FF2B5EF4-FFF2-40B4-BE49-F238E27FC236}">
                <a16:creationId xmlns:a16="http://schemas.microsoft.com/office/drawing/2014/main" id="{AE841B6D-F265-4207-A140-46ED24F1D79B}"/>
              </a:ext>
            </a:extLst>
          </p:cNvPr>
          <p:cNvSpPr txBox="1"/>
          <p:nvPr/>
        </p:nvSpPr>
        <p:spPr>
          <a:xfrm>
            <a:off x="3061252" y="3061252"/>
            <a:ext cx="2835965" cy="2677656"/>
          </a:xfrm>
          <a:prstGeom prst="rect">
            <a:avLst/>
          </a:prstGeom>
          <a:noFill/>
        </p:spPr>
        <p:txBody>
          <a:bodyPr wrap="square" rtlCol="0">
            <a:spAutoFit/>
          </a:bodyPr>
          <a:lstStyle/>
          <a:p>
            <a:pPr algn="ctr"/>
            <a:r>
              <a:rPr lang="en-GB" sz="2400" dirty="0">
                <a:latin typeface="Print Clearly" panose="02000000000000000000" pitchFamily="2" charset="0"/>
              </a:rPr>
              <a:t>Friendship is formed. Trust is gained. Young person may receive gifts, be told that the abuser ‘is the only one that really understands them’. </a:t>
            </a:r>
          </a:p>
        </p:txBody>
      </p:sp>
      <p:sp>
        <p:nvSpPr>
          <p:cNvPr id="5" name="TextBox 4">
            <a:extLst>
              <a:ext uri="{FF2B5EF4-FFF2-40B4-BE49-F238E27FC236}">
                <a16:creationId xmlns:a16="http://schemas.microsoft.com/office/drawing/2014/main" id="{F06E79FA-FC10-4FC3-BFE4-3593A47249BD}"/>
              </a:ext>
            </a:extLst>
          </p:cNvPr>
          <p:cNvSpPr txBox="1"/>
          <p:nvPr/>
        </p:nvSpPr>
        <p:spPr>
          <a:xfrm>
            <a:off x="6188765" y="3061252"/>
            <a:ext cx="2676939" cy="2308324"/>
          </a:xfrm>
          <a:prstGeom prst="rect">
            <a:avLst/>
          </a:prstGeom>
          <a:noFill/>
        </p:spPr>
        <p:txBody>
          <a:bodyPr wrap="square" rtlCol="0">
            <a:spAutoFit/>
          </a:bodyPr>
          <a:lstStyle/>
          <a:p>
            <a:pPr algn="ctr"/>
            <a:r>
              <a:rPr lang="en-GB" sz="2400" dirty="0">
                <a:latin typeface="Print Clearly" panose="02000000000000000000" pitchFamily="2" charset="0"/>
              </a:rPr>
              <a:t>Young person believes they are in a loving relationship. Often very intense, other relationships are pushed to the side.</a:t>
            </a:r>
          </a:p>
        </p:txBody>
      </p:sp>
      <p:sp>
        <p:nvSpPr>
          <p:cNvPr id="6" name="TextBox 5">
            <a:extLst>
              <a:ext uri="{FF2B5EF4-FFF2-40B4-BE49-F238E27FC236}">
                <a16:creationId xmlns:a16="http://schemas.microsoft.com/office/drawing/2014/main" id="{CCA8FD49-D27B-489C-BE75-44D0CFB535AB}"/>
              </a:ext>
            </a:extLst>
          </p:cNvPr>
          <p:cNvSpPr txBox="1"/>
          <p:nvPr/>
        </p:nvSpPr>
        <p:spPr>
          <a:xfrm>
            <a:off x="8865705" y="3061252"/>
            <a:ext cx="3193774" cy="3046988"/>
          </a:xfrm>
          <a:prstGeom prst="rect">
            <a:avLst/>
          </a:prstGeom>
          <a:noFill/>
        </p:spPr>
        <p:txBody>
          <a:bodyPr wrap="square" rtlCol="0">
            <a:spAutoFit/>
          </a:bodyPr>
          <a:lstStyle/>
          <a:p>
            <a:pPr algn="ctr"/>
            <a:r>
              <a:rPr lang="en-GB" sz="2400" dirty="0">
                <a:latin typeface="Print Clearly" panose="02000000000000000000" pitchFamily="2" charset="0"/>
              </a:rPr>
              <a:t>Abuse stage. Young person pressured into doing things they don’t want to, due to ‘owing’ the abuser. This could include sexual activity with other people, carrying drugs or stealing. </a:t>
            </a:r>
          </a:p>
        </p:txBody>
      </p:sp>
    </p:spTree>
    <p:extLst>
      <p:ext uri="{BB962C8B-B14F-4D97-AF65-F5344CB8AC3E}">
        <p14:creationId xmlns:p14="http://schemas.microsoft.com/office/powerpoint/2010/main" val="20595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7C9BCD-1ACA-4667-83FF-C543259A381D}"/>
              </a:ext>
            </a:extLst>
          </p:cNvPr>
          <p:cNvPicPr>
            <a:picLocks noChangeAspect="1"/>
          </p:cNvPicPr>
          <p:nvPr/>
        </p:nvPicPr>
        <p:blipFill rotWithShape="1">
          <a:blip r:embed="rId2"/>
          <a:srcRect l="48500" r="9002" b="30906"/>
          <a:stretch/>
        </p:blipFill>
        <p:spPr>
          <a:xfrm>
            <a:off x="775820" y="555909"/>
            <a:ext cx="2387958" cy="2588265"/>
          </a:xfrm>
          <a:prstGeom prst="rect">
            <a:avLst/>
          </a:prstGeom>
        </p:spPr>
      </p:pic>
      <p:pic>
        <p:nvPicPr>
          <p:cNvPr id="5" name="Picture 4">
            <a:extLst>
              <a:ext uri="{FF2B5EF4-FFF2-40B4-BE49-F238E27FC236}">
                <a16:creationId xmlns:a16="http://schemas.microsoft.com/office/drawing/2014/main" id="{C7E3B217-BF50-4FE4-A9B4-B7B6C5B37AB8}"/>
              </a:ext>
            </a:extLst>
          </p:cNvPr>
          <p:cNvPicPr>
            <a:picLocks noChangeAspect="1"/>
          </p:cNvPicPr>
          <p:nvPr/>
        </p:nvPicPr>
        <p:blipFill rotWithShape="1">
          <a:blip r:embed="rId3"/>
          <a:srcRect l="33028" r="26463" b="30906"/>
          <a:stretch/>
        </p:blipFill>
        <p:spPr>
          <a:xfrm>
            <a:off x="3460650" y="555909"/>
            <a:ext cx="2240733" cy="2547893"/>
          </a:xfrm>
          <a:prstGeom prst="rect">
            <a:avLst/>
          </a:prstGeom>
        </p:spPr>
      </p:pic>
      <p:pic>
        <p:nvPicPr>
          <p:cNvPr id="6" name="Picture 5">
            <a:extLst>
              <a:ext uri="{FF2B5EF4-FFF2-40B4-BE49-F238E27FC236}">
                <a16:creationId xmlns:a16="http://schemas.microsoft.com/office/drawing/2014/main" id="{A5ED67FB-A1B3-411A-A6FB-6D09200C3A14}"/>
              </a:ext>
            </a:extLst>
          </p:cNvPr>
          <p:cNvPicPr>
            <a:picLocks noChangeAspect="1"/>
          </p:cNvPicPr>
          <p:nvPr/>
        </p:nvPicPr>
        <p:blipFill rotWithShape="1">
          <a:blip r:embed="rId4"/>
          <a:srcRect l="33334" t="312" r="24087" b="35126"/>
          <a:stretch/>
        </p:blipFill>
        <p:spPr>
          <a:xfrm>
            <a:off x="6095999" y="641455"/>
            <a:ext cx="2471111" cy="2502719"/>
          </a:xfrm>
          <a:prstGeom prst="rect">
            <a:avLst/>
          </a:prstGeom>
        </p:spPr>
      </p:pic>
      <p:pic>
        <p:nvPicPr>
          <p:cNvPr id="7" name="Picture 6">
            <a:extLst>
              <a:ext uri="{FF2B5EF4-FFF2-40B4-BE49-F238E27FC236}">
                <a16:creationId xmlns:a16="http://schemas.microsoft.com/office/drawing/2014/main" id="{C699CF89-912F-45B0-866A-4317B72E07D5}"/>
              </a:ext>
            </a:extLst>
          </p:cNvPr>
          <p:cNvPicPr>
            <a:picLocks noChangeAspect="1"/>
          </p:cNvPicPr>
          <p:nvPr/>
        </p:nvPicPr>
        <p:blipFill rotWithShape="1">
          <a:blip r:embed="rId5"/>
          <a:srcRect l="10658" t="12976" r="9302" b="26048"/>
          <a:stretch/>
        </p:blipFill>
        <p:spPr>
          <a:xfrm>
            <a:off x="775820" y="3429000"/>
            <a:ext cx="2387959" cy="2588264"/>
          </a:xfrm>
          <a:prstGeom prst="rect">
            <a:avLst/>
          </a:prstGeom>
        </p:spPr>
      </p:pic>
      <p:pic>
        <p:nvPicPr>
          <p:cNvPr id="8" name="Picture 7">
            <a:extLst>
              <a:ext uri="{FF2B5EF4-FFF2-40B4-BE49-F238E27FC236}">
                <a16:creationId xmlns:a16="http://schemas.microsoft.com/office/drawing/2014/main" id="{B7FAF0E1-4D93-4CD5-83E4-BDC570CB9096}"/>
              </a:ext>
            </a:extLst>
          </p:cNvPr>
          <p:cNvPicPr>
            <a:picLocks noChangeAspect="1"/>
          </p:cNvPicPr>
          <p:nvPr/>
        </p:nvPicPr>
        <p:blipFill rotWithShape="1">
          <a:blip r:embed="rId6"/>
          <a:srcRect l="28245" t="11099" r="24775" b="11527"/>
          <a:stretch/>
        </p:blipFill>
        <p:spPr>
          <a:xfrm>
            <a:off x="8961725" y="662675"/>
            <a:ext cx="2279447" cy="2502718"/>
          </a:xfrm>
          <a:prstGeom prst="rect">
            <a:avLst/>
          </a:prstGeom>
        </p:spPr>
      </p:pic>
      <p:pic>
        <p:nvPicPr>
          <p:cNvPr id="9" name="Picture 8">
            <a:extLst>
              <a:ext uri="{FF2B5EF4-FFF2-40B4-BE49-F238E27FC236}">
                <a16:creationId xmlns:a16="http://schemas.microsoft.com/office/drawing/2014/main" id="{DF01BB8F-B442-480A-8C47-18EE396E0A28}"/>
              </a:ext>
            </a:extLst>
          </p:cNvPr>
          <p:cNvPicPr>
            <a:picLocks noChangeAspect="1"/>
          </p:cNvPicPr>
          <p:nvPr/>
        </p:nvPicPr>
        <p:blipFill rotWithShape="1">
          <a:blip r:embed="rId7"/>
          <a:srcRect l="15586" t="5799" r="25901" b="2211"/>
          <a:stretch/>
        </p:blipFill>
        <p:spPr>
          <a:xfrm>
            <a:off x="3460651" y="3429000"/>
            <a:ext cx="2469535" cy="2588264"/>
          </a:xfrm>
          <a:prstGeom prst="rect">
            <a:avLst/>
          </a:prstGeom>
        </p:spPr>
      </p:pic>
      <p:pic>
        <p:nvPicPr>
          <p:cNvPr id="10" name="Picture 9">
            <a:extLst>
              <a:ext uri="{FF2B5EF4-FFF2-40B4-BE49-F238E27FC236}">
                <a16:creationId xmlns:a16="http://schemas.microsoft.com/office/drawing/2014/main" id="{9EFB4082-0916-4AB9-A0D1-9427E6267783}"/>
              </a:ext>
            </a:extLst>
          </p:cNvPr>
          <p:cNvPicPr>
            <a:picLocks noChangeAspect="1"/>
          </p:cNvPicPr>
          <p:nvPr/>
        </p:nvPicPr>
        <p:blipFill rotWithShape="1">
          <a:blip r:embed="rId8"/>
          <a:srcRect l="33289" t="7907" r="24213" b="23673"/>
          <a:stretch/>
        </p:blipFill>
        <p:spPr>
          <a:xfrm>
            <a:off x="6155567" y="3384928"/>
            <a:ext cx="2411544" cy="2588264"/>
          </a:xfrm>
          <a:prstGeom prst="rect">
            <a:avLst/>
          </a:prstGeom>
        </p:spPr>
      </p:pic>
      <p:pic>
        <p:nvPicPr>
          <p:cNvPr id="11" name="Picture 10">
            <a:extLst>
              <a:ext uri="{FF2B5EF4-FFF2-40B4-BE49-F238E27FC236}">
                <a16:creationId xmlns:a16="http://schemas.microsoft.com/office/drawing/2014/main" id="{30AEC3AA-F066-4468-B55E-C5DF0EA46663}"/>
              </a:ext>
            </a:extLst>
          </p:cNvPr>
          <p:cNvPicPr>
            <a:picLocks noChangeAspect="1"/>
          </p:cNvPicPr>
          <p:nvPr/>
        </p:nvPicPr>
        <p:blipFill rotWithShape="1">
          <a:blip r:embed="rId9"/>
          <a:srcRect l="31576" t="1578" r="38560" b="52350"/>
          <a:stretch/>
        </p:blipFill>
        <p:spPr>
          <a:xfrm>
            <a:off x="8921974" y="3384928"/>
            <a:ext cx="2516677" cy="2588264"/>
          </a:xfrm>
          <a:prstGeom prst="rect">
            <a:avLst/>
          </a:prstGeom>
        </p:spPr>
      </p:pic>
    </p:spTree>
    <p:extLst>
      <p:ext uri="{BB962C8B-B14F-4D97-AF65-F5344CB8AC3E}">
        <p14:creationId xmlns:p14="http://schemas.microsoft.com/office/powerpoint/2010/main" val="330368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10885-6847-4CF2-8C58-8FC2AAF50F87}"/>
              </a:ext>
            </a:extLst>
          </p:cNvPr>
          <p:cNvPicPr>
            <a:picLocks noChangeAspect="1"/>
          </p:cNvPicPr>
          <p:nvPr/>
        </p:nvPicPr>
        <p:blipFill rotWithShape="1">
          <a:blip r:embed="rId2"/>
          <a:srcRect r="11154"/>
          <a:stretch/>
        </p:blipFill>
        <p:spPr>
          <a:xfrm>
            <a:off x="1" y="0"/>
            <a:ext cx="12192000" cy="7005710"/>
          </a:xfrm>
          <a:prstGeom prst="rect">
            <a:avLst/>
          </a:prstGeom>
        </p:spPr>
      </p:pic>
      <p:pic>
        <p:nvPicPr>
          <p:cNvPr id="4" name="Picture 3">
            <a:extLst>
              <a:ext uri="{FF2B5EF4-FFF2-40B4-BE49-F238E27FC236}">
                <a16:creationId xmlns:a16="http://schemas.microsoft.com/office/drawing/2014/main" id="{B9A5F54C-7D4F-4F09-BEB7-DB8704D81622}"/>
              </a:ext>
            </a:extLst>
          </p:cNvPr>
          <p:cNvPicPr>
            <a:picLocks noChangeAspect="1"/>
          </p:cNvPicPr>
          <p:nvPr/>
        </p:nvPicPr>
        <p:blipFill>
          <a:blip r:embed="rId3"/>
          <a:stretch>
            <a:fillRect/>
          </a:stretch>
        </p:blipFill>
        <p:spPr>
          <a:xfrm>
            <a:off x="0" y="1209822"/>
            <a:ext cx="7854460" cy="4965895"/>
          </a:xfrm>
          <a:prstGeom prst="rect">
            <a:avLst/>
          </a:prstGeom>
          <a:ln>
            <a:solidFill>
              <a:schemeClr val="tx1"/>
            </a:solidFill>
          </a:ln>
        </p:spPr>
      </p:pic>
    </p:spTree>
    <p:extLst>
      <p:ext uri="{BB962C8B-B14F-4D97-AF65-F5344CB8AC3E}">
        <p14:creationId xmlns:p14="http://schemas.microsoft.com/office/powerpoint/2010/main" val="16773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6F9B2E-4847-4AB0-81D2-21369711D921}"/>
              </a:ext>
            </a:extLst>
          </p:cNvPr>
          <p:cNvSpPr/>
          <p:nvPr/>
        </p:nvSpPr>
        <p:spPr>
          <a:xfrm>
            <a:off x="3478826" y="0"/>
            <a:ext cx="4677755" cy="1107996"/>
          </a:xfrm>
          <a:prstGeom prst="rect">
            <a:avLst/>
          </a:prstGeom>
          <a:noFill/>
        </p:spPr>
        <p:txBody>
          <a:bodyPr wrap="non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rPr>
              <a:t>OK or not OK?</a:t>
            </a:r>
          </a:p>
        </p:txBody>
      </p:sp>
      <p:graphicFrame>
        <p:nvGraphicFramePr>
          <p:cNvPr id="5" name="Table 4">
            <a:extLst>
              <a:ext uri="{FF2B5EF4-FFF2-40B4-BE49-F238E27FC236}">
                <a16:creationId xmlns:a16="http://schemas.microsoft.com/office/drawing/2014/main" id="{E2BF0D7B-5C6A-41E5-A71E-116A5777A288}"/>
              </a:ext>
            </a:extLst>
          </p:cNvPr>
          <p:cNvGraphicFramePr>
            <a:graphicFrameLocks noGrp="1"/>
          </p:cNvGraphicFramePr>
          <p:nvPr>
            <p:extLst>
              <p:ext uri="{D42A27DB-BD31-4B8C-83A1-F6EECF244321}">
                <p14:modId xmlns:p14="http://schemas.microsoft.com/office/powerpoint/2010/main" val="784356953"/>
              </p:ext>
            </p:extLst>
          </p:nvPr>
        </p:nvGraphicFramePr>
        <p:xfrm>
          <a:off x="385616" y="1249753"/>
          <a:ext cx="10998000" cy="4663440"/>
        </p:xfrm>
        <a:graphic>
          <a:graphicData uri="http://schemas.openxmlformats.org/drawingml/2006/table">
            <a:tbl>
              <a:tblPr firstRow="1" bandRow="1">
                <a:tableStyleId>{5C22544A-7EE6-4342-B048-85BDC9FD1C3A}</a:tableStyleId>
              </a:tblPr>
              <a:tblGrid>
                <a:gridCol w="3666000">
                  <a:extLst>
                    <a:ext uri="{9D8B030D-6E8A-4147-A177-3AD203B41FA5}">
                      <a16:colId xmlns:a16="http://schemas.microsoft.com/office/drawing/2014/main" val="3398924830"/>
                    </a:ext>
                  </a:extLst>
                </a:gridCol>
                <a:gridCol w="3666000">
                  <a:extLst>
                    <a:ext uri="{9D8B030D-6E8A-4147-A177-3AD203B41FA5}">
                      <a16:colId xmlns:a16="http://schemas.microsoft.com/office/drawing/2014/main" val="273870956"/>
                    </a:ext>
                  </a:extLst>
                </a:gridCol>
                <a:gridCol w="3666000">
                  <a:extLst>
                    <a:ext uri="{9D8B030D-6E8A-4147-A177-3AD203B41FA5}">
                      <a16:colId xmlns:a16="http://schemas.microsoft.com/office/drawing/2014/main" val="488283444"/>
                    </a:ext>
                  </a:extLst>
                </a:gridCol>
              </a:tblGrid>
              <a:tr h="792676">
                <a:tc>
                  <a:txBody>
                    <a:bodyPr/>
                    <a:lstStyle/>
                    <a:p>
                      <a:pPr algn="ctr"/>
                      <a:r>
                        <a:rPr lang="en-GB" sz="3200" b="0" dirty="0">
                          <a:solidFill>
                            <a:schemeClr val="tx1"/>
                          </a:solidFill>
                          <a:latin typeface="Print Clearly" panose="02000000000000000000" pitchFamily="2" charset="0"/>
                        </a:rPr>
                        <a:t>Encourages you to wear/not wear certain clothing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latin typeface="Print Clearly" panose="02000000000000000000" pitchFamily="2" charset="0"/>
                        </a:rPr>
                        <a:t>Wants to spend all their time with you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latin typeface="Print Clearly" panose="02000000000000000000" pitchFamily="2" charset="0"/>
                        </a:rPr>
                        <a:t>Wants to be your ‘number 1 person</a:t>
                      </a:r>
                      <a:r>
                        <a:rPr lang="en-GB" sz="3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2464025"/>
                  </a:ext>
                </a:extLst>
              </a:tr>
              <a:tr h="792676">
                <a:tc>
                  <a:txBody>
                    <a:bodyPr/>
                    <a:lstStyle/>
                    <a:p>
                      <a:pPr algn="ctr"/>
                      <a:r>
                        <a:rPr lang="en-GB" sz="3200" b="0" dirty="0">
                          <a:latin typeface="Print Clearly" panose="02000000000000000000" pitchFamily="2" charset="0"/>
                        </a:rPr>
                        <a:t>Gives you lots of gifts and/or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latin typeface="Print Clearly" panose="02000000000000000000" pitchFamily="2" charset="0"/>
                        </a:rPr>
                        <a:t>Shows signs of jealousy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latin typeface="Print Clearly" panose="02000000000000000000" pitchFamily="2" charset="0"/>
                        </a:rPr>
                        <a:t>Is happy to give you alcohol, cigarettes and drugs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4466414"/>
                  </a:ext>
                </a:extLst>
              </a:tr>
              <a:tr h="792676">
                <a:tc>
                  <a:txBody>
                    <a:bodyPr/>
                    <a:lstStyle/>
                    <a:p>
                      <a:pPr algn="ctr"/>
                      <a:r>
                        <a:rPr lang="en-GB" sz="3200" dirty="0">
                          <a:latin typeface="Print Clearly" panose="02000000000000000000" pitchFamily="2" charset="0"/>
                        </a:rPr>
                        <a:t>Wants you to send them sexy photos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latin typeface="Print Clearly" panose="02000000000000000000" pitchFamily="2" charset="0"/>
                        </a:rPr>
                        <a:t>Takes you to parties and introduces you to all their older mates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latin typeface="Print Clearly" panose="02000000000000000000" pitchFamily="2" charset="0"/>
                        </a:rPr>
                        <a:t>Is happy with an age gap (with them being over the age of 18)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736622"/>
                  </a:ext>
                </a:extLst>
              </a:tr>
            </a:tbl>
          </a:graphicData>
        </a:graphic>
      </p:graphicFrame>
    </p:spTree>
    <p:extLst>
      <p:ext uri="{BB962C8B-B14F-4D97-AF65-F5344CB8AC3E}">
        <p14:creationId xmlns:p14="http://schemas.microsoft.com/office/powerpoint/2010/main" val="3792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C52A86-7253-4D39-8EA0-D8DC79A14DF7}"/>
              </a:ext>
            </a:extLst>
          </p:cNvPr>
          <p:cNvSpPr/>
          <p:nvPr/>
        </p:nvSpPr>
        <p:spPr>
          <a:xfrm>
            <a:off x="3527133" y="-107169"/>
            <a:ext cx="4713663"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Print Bold" panose="02000000000000000000" pitchFamily="2" charset="0"/>
              </a:rPr>
              <a:t>See, hear, feel</a:t>
            </a:r>
            <a:endParaRPr lang="en-US" sz="66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endParaRPr>
          </a:p>
        </p:txBody>
      </p:sp>
      <p:graphicFrame>
        <p:nvGraphicFramePr>
          <p:cNvPr id="5" name="Table 4">
            <a:extLst>
              <a:ext uri="{FF2B5EF4-FFF2-40B4-BE49-F238E27FC236}">
                <a16:creationId xmlns:a16="http://schemas.microsoft.com/office/drawing/2014/main" id="{5B8F6A84-65DA-49F7-AEED-03FFBB75504D}"/>
              </a:ext>
            </a:extLst>
          </p:cNvPr>
          <p:cNvGraphicFramePr>
            <a:graphicFrameLocks noGrp="1"/>
          </p:cNvGraphicFramePr>
          <p:nvPr>
            <p:extLst>
              <p:ext uri="{D42A27DB-BD31-4B8C-83A1-F6EECF244321}">
                <p14:modId xmlns:p14="http://schemas.microsoft.com/office/powerpoint/2010/main" val="3017927621"/>
              </p:ext>
            </p:extLst>
          </p:nvPr>
        </p:nvGraphicFramePr>
        <p:xfrm>
          <a:off x="543340" y="1000826"/>
          <a:ext cx="11105322" cy="5577840"/>
        </p:xfrm>
        <a:graphic>
          <a:graphicData uri="http://schemas.openxmlformats.org/drawingml/2006/table">
            <a:tbl>
              <a:tblPr firstRow="1" bandRow="1">
                <a:tableStyleId>{5C22544A-7EE6-4342-B048-85BDC9FD1C3A}</a:tableStyleId>
              </a:tblPr>
              <a:tblGrid>
                <a:gridCol w="3701774">
                  <a:extLst>
                    <a:ext uri="{9D8B030D-6E8A-4147-A177-3AD203B41FA5}">
                      <a16:colId xmlns:a16="http://schemas.microsoft.com/office/drawing/2014/main" val="809431488"/>
                    </a:ext>
                  </a:extLst>
                </a:gridCol>
                <a:gridCol w="3701774">
                  <a:extLst>
                    <a:ext uri="{9D8B030D-6E8A-4147-A177-3AD203B41FA5}">
                      <a16:colId xmlns:a16="http://schemas.microsoft.com/office/drawing/2014/main" val="3055974611"/>
                    </a:ext>
                  </a:extLst>
                </a:gridCol>
                <a:gridCol w="3701774">
                  <a:extLst>
                    <a:ext uri="{9D8B030D-6E8A-4147-A177-3AD203B41FA5}">
                      <a16:colId xmlns:a16="http://schemas.microsoft.com/office/drawing/2014/main" val="2876466165"/>
                    </a:ext>
                  </a:extLst>
                </a:gridCol>
              </a:tblGrid>
              <a:tr h="16761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06076"/>
                  </a:ext>
                </a:extLst>
              </a:tr>
            </a:tbl>
          </a:graphicData>
        </a:graphic>
      </p:graphicFrame>
      <p:pic>
        <p:nvPicPr>
          <p:cNvPr id="15" name="Graphic 14" descr="Headphones">
            <a:extLst>
              <a:ext uri="{FF2B5EF4-FFF2-40B4-BE49-F238E27FC236}">
                <a16:creationId xmlns:a16="http://schemas.microsoft.com/office/drawing/2014/main" id="{5CA0215E-9815-4108-9F83-11A33713F1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924483"/>
            <a:ext cx="914400" cy="914400"/>
          </a:xfrm>
          <a:prstGeom prst="rect">
            <a:avLst/>
          </a:prstGeom>
        </p:spPr>
      </p:pic>
      <p:pic>
        <p:nvPicPr>
          <p:cNvPr id="17" name="Graphic 16" descr="Eye">
            <a:extLst>
              <a:ext uri="{FF2B5EF4-FFF2-40B4-BE49-F238E27FC236}">
                <a16:creationId xmlns:a16="http://schemas.microsoft.com/office/drawing/2014/main" id="{B8EFA016-CEE3-4718-89B8-51161736B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4100" y="920965"/>
            <a:ext cx="914400" cy="914400"/>
          </a:xfrm>
          <a:prstGeom prst="rect">
            <a:avLst/>
          </a:prstGeom>
        </p:spPr>
      </p:pic>
      <p:pic>
        <p:nvPicPr>
          <p:cNvPr id="19" name="Graphic 18" descr="Thought bubble">
            <a:extLst>
              <a:ext uri="{FF2B5EF4-FFF2-40B4-BE49-F238E27FC236}">
                <a16:creationId xmlns:a16="http://schemas.microsoft.com/office/drawing/2014/main" id="{3A82413A-47F4-4C7D-AC33-5EF7FB81FD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58346" y="920965"/>
            <a:ext cx="914400" cy="914400"/>
          </a:xfrm>
          <a:prstGeom prst="rect">
            <a:avLst/>
          </a:prstGeom>
        </p:spPr>
      </p:pic>
    </p:spTree>
    <p:extLst>
      <p:ext uri="{BB962C8B-B14F-4D97-AF65-F5344CB8AC3E}">
        <p14:creationId xmlns:p14="http://schemas.microsoft.com/office/powerpoint/2010/main" val="191754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FEF0CE-DCAE-4102-BCD8-2691B38B742E}"/>
              </a:ext>
            </a:extLst>
          </p:cNvPr>
          <p:cNvPicPr>
            <a:picLocks noChangeAspect="1"/>
          </p:cNvPicPr>
          <p:nvPr/>
        </p:nvPicPr>
        <p:blipFill rotWithShape="1">
          <a:blip r:embed="rId2"/>
          <a:srcRect l="13983" t="8000"/>
          <a:stretch/>
        </p:blipFill>
        <p:spPr>
          <a:xfrm>
            <a:off x="0" y="-139283"/>
            <a:ext cx="12192001" cy="6997283"/>
          </a:xfrm>
          <a:prstGeom prst="rect">
            <a:avLst/>
          </a:prstGeom>
        </p:spPr>
      </p:pic>
      <p:sp>
        <p:nvSpPr>
          <p:cNvPr id="6" name="TextBox 5">
            <a:extLst>
              <a:ext uri="{FF2B5EF4-FFF2-40B4-BE49-F238E27FC236}">
                <a16:creationId xmlns:a16="http://schemas.microsoft.com/office/drawing/2014/main" id="{914F0C48-DD91-434C-9BE8-57E0513C44B5}"/>
              </a:ext>
            </a:extLst>
          </p:cNvPr>
          <p:cNvSpPr txBox="1"/>
          <p:nvPr/>
        </p:nvSpPr>
        <p:spPr>
          <a:xfrm>
            <a:off x="2928730" y="132522"/>
            <a:ext cx="8335618" cy="2123658"/>
          </a:xfrm>
          <a:prstGeom prst="rect">
            <a:avLst/>
          </a:prstGeom>
          <a:noFill/>
        </p:spPr>
        <p:txBody>
          <a:bodyPr wrap="square" rtlCol="0">
            <a:spAutoFit/>
          </a:bodyPr>
          <a:lstStyle/>
          <a:p>
            <a:pPr algn="ctr"/>
            <a:r>
              <a:rPr lang="en-GB" sz="6600" dirty="0">
                <a:latin typeface="Print Bold" panose="02000000000000000000" pitchFamily="2" charset="0"/>
              </a:rPr>
              <a:t>Support</a:t>
            </a:r>
          </a:p>
          <a:p>
            <a:r>
              <a:rPr lang="en-GB" sz="6600" dirty="0">
                <a:latin typeface="Print Bold" panose="02000000000000000000" pitchFamily="2" charset="0"/>
              </a:rPr>
              <a:t> </a:t>
            </a:r>
          </a:p>
        </p:txBody>
      </p:sp>
      <p:pic>
        <p:nvPicPr>
          <p:cNvPr id="7" name="Picture 6">
            <a:extLst>
              <a:ext uri="{FF2B5EF4-FFF2-40B4-BE49-F238E27FC236}">
                <a16:creationId xmlns:a16="http://schemas.microsoft.com/office/drawing/2014/main" id="{817DC4C8-B542-4BA1-8244-085C5D5B3332}"/>
              </a:ext>
            </a:extLst>
          </p:cNvPr>
          <p:cNvPicPr>
            <a:picLocks noChangeAspect="1"/>
          </p:cNvPicPr>
          <p:nvPr/>
        </p:nvPicPr>
        <p:blipFill rotWithShape="1">
          <a:blip r:embed="rId3"/>
          <a:srcRect t="19231" b="23333"/>
          <a:stretch/>
        </p:blipFill>
        <p:spPr>
          <a:xfrm>
            <a:off x="0" y="5725550"/>
            <a:ext cx="2324630" cy="1132450"/>
          </a:xfrm>
          <a:prstGeom prst="rect">
            <a:avLst/>
          </a:prstGeom>
        </p:spPr>
      </p:pic>
    </p:spTree>
    <p:extLst>
      <p:ext uri="{BB962C8B-B14F-4D97-AF65-F5344CB8AC3E}">
        <p14:creationId xmlns:p14="http://schemas.microsoft.com/office/powerpoint/2010/main" val="1209644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898</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Print Bold</vt:lpstr>
      <vt:lpstr>Print Clearly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Allchin</dc:creator>
  <cp:lastModifiedBy>Kelly Allchin</cp:lastModifiedBy>
  <cp:revision>20</cp:revision>
  <dcterms:created xsi:type="dcterms:W3CDTF">2018-04-10T07:40:22Z</dcterms:created>
  <dcterms:modified xsi:type="dcterms:W3CDTF">2018-07-30T08:40:06Z</dcterms:modified>
</cp:coreProperties>
</file>