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8" r:id="rId3"/>
    <p:sldId id="269" r:id="rId4"/>
    <p:sldId id="282" r:id="rId5"/>
    <p:sldId id="258" r:id="rId6"/>
    <p:sldId id="259" r:id="rId7"/>
    <p:sldId id="272" r:id="rId8"/>
    <p:sldId id="271" r:id="rId9"/>
    <p:sldId id="281" r:id="rId10"/>
    <p:sldId id="263" r:id="rId11"/>
    <p:sldId id="273" r:id="rId12"/>
    <p:sldId id="274" r:id="rId13"/>
    <p:sldId id="275" r:id="rId14"/>
    <p:sldId id="276" r:id="rId15"/>
    <p:sldId id="277" r:id="rId16"/>
    <p:sldId id="278" r:id="rId17"/>
    <p:sldId id="279"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BA20B-B8E1-4B27-9D1C-D008457DE097}" type="doc">
      <dgm:prSet loTypeId="urn:microsoft.com/office/officeart/2005/8/layout/hProcess9" loCatId="process" qsTypeId="urn:microsoft.com/office/officeart/2005/8/quickstyle/simple3" qsCatId="simple" csTypeId="urn:microsoft.com/office/officeart/2005/8/colors/accent1_2" csCatId="accent1" phldr="1"/>
      <dgm:spPr/>
    </dgm:pt>
    <dgm:pt modelId="{F4BC7CA1-8EC8-46A6-8E74-40DCD7B214A8}">
      <dgm:prSet phldrT="[Text]" custT="1"/>
      <dgm:spPr/>
      <dgm:t>
        <a:bodyPr/>
        <a:lstStyle/>
        <a:p>
          <a:r>
            <a:rPr lang="en-GB" sz="1800" dirty="0">
              <a:latin typeface="Century Gothic" panose="020B0502020202020204" pitchFamily="34" charset="0"/>
            </a:rPr>
            <a:t>Thoughts &amp; actions</a:t>
          </a:r>
        </a:p>
      </dgm:t>
    </dgm:pt>
    <dgm:pt modelId="{301D4E62-9CF5-4D8F-8CF6-F42444F56AA9}" type="parTrans" cxnId="{D3D28332-FF19-4713-AB69-CC44F2A3A835}">
      <dgm:prSet/>
      <dgm:spPr/>
      <dgm:t>
        <a:bodyPr/>
        <a:lstStyle/>
        <a:p>
          <a:endParaRPr lang="en-GB"/>
        </a:p>
      </dgm:t>
    </dgm:pt>
    <dgm:pt modelId="{9D9FE58C-AFB4-4CA9-A6B6-9FFCC6BDACB5}" type="sibTrans" cxnId="{D3D28332-FF19-4713-AB69-CC44F2A3A835}">
      <dgm:prSet/>
      <dgm:spPr/>
      <dgm:t>
        <a:bodyPr/>
        <a:lstStyle/>
        <a:p>
          <a:endParaRPr lang="en-GB"/>
        </a:p>
      </dgm:t>
    </dgm:pt>
    <dgm:pt modelId="{D5BC1C76-0637-46BD-BB4A-452D7D203CAA}">
      <dgm:prSet phldrT="[Text]" custT="1"/>
      <dgm:spPr/>
      <dgm:t>
        <a:bodyPr/>
        <a:lstStyle/>
        <a:p>
          <a:r>
            <a:rPr lang="en-GB" sz="1800" dirty="0">
              <a:latin typeface="Century Gothic" panose="020B0502020202020204" pitchFamily="34" charset="0"/>
            </a:rPr>
            <a:t>National</a:t>
          </a:r>
        </a:p>
      </dgm:t>
    </dgm:pt>
    <dgm:pt modelId="{74B858B4-AF99-45D3-808A-6AD1DF9BF94E}" type="parTrans" cxnId="{F8219D88-FFFA-48CF-91ED-008B0F58C566}">
      <dgm:prSet/>
      <dgm:spPr/>
      <dgm:t>
        <a:bodyPr/>
        <a:lstStyle/>
        <a:p>
          <a:endParaRPr lang="en-GB"/>
        </a:p>
      </dgm:t>
    </dgm:pt>
    <dgm:pt modelId="{4007F667-1C77-482C-8774-4B2F02995A48}" type="sibTrans" cxnId="{F8219D88-FFFA-48CF-91ED-008B0F58C566}">
      <dgm:prSet/>
      <dgm:spPr/>
      <dgm:t>
        <a:bodyPr/>
        <a:lstStyle/>
        <a:p>
          <a:endParaRPr lang="en-GB"/>
        </a:p>
      </dgm:t>
    </dgm:pt>
    <dgm:pt modelId="{419D5781-5D43-4865-8641-9C1E9D2B9C1C}">
      <dgm:prSet phldrT="[Text]" custT="1"/>
      <dgm:spPr/>
      <dgm:t>
        <a:bodyPr/>
        <a:lstStyle/>
        <a:p>
          <a:r>
            <a:rPr lang="en-GB" sz="1800" dirty="0">
              <a:latin typeface="Century Gothic" panose="020B0502020202020204" pitchFamily="34" charset="0"/>
            </a:rPr>
            <a:t>Global</a:t>
          </a:r>
        </a:p>
      </dgm:t>
    </dgm:pt>
    <dgm:pt modelId="{57687A17-A55B-4438-858A-9DCBCAF7B80E}" type="parTrans" cxnId="{DA7E57D4-D8A4-4C4A-BA29-8564B9D0FFEF}">
      <dgm:prSet/>
      <dgm:spPr/>
      <dgm:t>
        <a:bodyPr/>
        <a:lstStyle/>
        <a:p>
          <a:endParaRPr lang="en-GB"/>
        </a:p>
      </dgm:t>
    </dgm:pt>
    <dgm:pt modelId="{7954D720-9225-4802-9A1A-D5298FC18C9A}" type="sibTrans" cxnId="{DA7E57D4-D8A4-4C4A-BA29-8564B9D0FFEF}">
      <dgm:prSet/>
      <dgm:spPr/>
      <dgm:t>
        <a:bodyPr/>
        <a:lstStyle/>
        <a:p>
          <a:endParaRPr lang="en-GB"/>
        </a:p>
      </dgm:t>
    </dgm:pt>
    <dgm:pt modelId="{CEC1FC7C-D8E9-4952-AB19-2CF62DA785C0}" type="pres">
      <dgm:prSet presAssocID="{553BA20B-B8E1-4B27-9D1C-D008457DE097}" presName="CompostProcess" presStyleCnt="0">
        <dgm:presLayoutVars>
          <dgm:dir/>
          <dgm:resizeHandles val="exact"/>
        </dgm:presLayoutVars>
      </dgm:prSet>
      <dgm:spPr/>
    </dgm:pt>
    <dgm:pt modelId="{DE2E31F8-98F2-40E6-8417-2D43FD85E1AD}" type="pres">
      <dgm:prSet presAssocID="{553BA20B-B8E1-4B27-9D1C-D008457DE097}" presName="arrow" presStyleLbl="bgShp" presStyleIdx="0" presStyleCnt="1"/>
      <dgm:spPr/>
    </dgm:pt>
    <dgm:pt modelId="{92CC5FD7-3F98-414A-955F-167153678F0C}" type="pres">
      <dgm:prSet presAssocID="{553BA20B-B8E1-4B27-9D1C-D008457DE097}" presName="linearProcess" presStyleCnt="0"/>
      <dgm:spPr/>
    </dgm:pt>
    <dgm:pt modelId="{59996D46-3542-4006-ADD6-637141F0694B}" type="pres">
      <dgm:prSet presAssocID="{F4BC7CA1-8EC8-46A6-8E74-40DCD7B214A8}" presName="textNode" presStyleLbl="node1" presStyleIdx="0" presStyleCnt="3">
        <dgm:presLayoutVars>
          <dgm:bulletEnabled val="1"/>
        </dgm:presLayoutVars>
      </dgm:prSet>
      <dgm:spPr/>
    </dgm:pt>
    <dgm:pt modelId="{3B0283B5-8E96-4FF8-A6B3-10C7BEEE5926}" type="pres">
      <dgm:prSet presAssocID="{9D9FE58C-AFB4-4CA9-A6B6-9FFCC6BDACB5}" presName="sibTrans" presStyleCnt="0"/>
      <dgm:spPr/>
    </dgm:pt>
    <dgm:pt modelId="{9ED88477-CB5B-49B5-8FF8-A39AF7ADAF2C}" type="pres">
      <dgm:prSet presAssocID="{D5BC1C76-0637-46BD-BB4A-452D7D203CAA}" presName="textNode" presStyleLbl="node1" presStyleIdx="1" presStyleCnt="3">
        <dgm:presLayoutVars>
          <dgm:bulletEnabled val="1"/>
        </dgm:presLayoutVars>
      </dgm:prSet>
      <dgm:spPr/>
    </dgm:pt>
    <dgm:pt modelId="{D7722B61-56BA-4F22-82FB-8B19EFBAB694}" type="pres">
      <dgm:prSet presAssocID="{4007F667-1C77-482C-8774-4B2F02995A48}" presName="sibTrans" presStyleCnt="0"/>
      <dgm:spPr/>
    </dgm:pt>
    <dgm:pt modelId="{7E666DFE-A6CD-4C6C-87C0-8B8D33836A73}" type="pres">
      <dgm:prSet presAssocID="{419D5781-5D43-4865-8641-9C1E9D2B9C1C}" presName="textNode" presStyleLbl="node1" presStyleIdx="2" presStyleCnt="3">
        <dgm:presLayoutVars>
          <dgm:bulletEnabled val="1"/>
        </dgm:presLayoutVars>
      </dgm:prSet>
      <dgm:spPr/>
    </dgm:pt>
  </dgm:ptLst>
  <dgm:cxnLst>
    <dgm:cxn modelId="{90DF660A-0C7B-46E7-895C-DEA61134917B}" type="presOf" srcId="{553BA20B-B8E1-4B27-9D1C-D008457DE097}" destId="{CEC1FC7C-D8E9-4952-AB19-2CF62DA785C0}" srcOrd="0" destOrd="0" presId="urn:microsoft.com/office/officeart/2005/8/layout/hProcess9"/>
    <dgm:cxn modelId="{6AD67816-9635-4B42-ADFA-2F057925181B}" type="presOf" srcId="{419D5781-5D43-4865-8641-9C1E9D2B9C1C}" destId="{7E666DFE-A6CD-4C6C-87C0-8B8D33836A73}" srcOrd="0" destOrd="0" presId="urn:microsoft.com/office/officeart/2005/8/layout/hProcess9"/>
    <dgm:cxn modelId="{D3D28332-FF19-4713-AB69-CC44F2A3A835}" srcId="{553BA20B-B8E1-4B27-9D1C-D008457DE097}" destId="{F4BC7CA1-8EC8-46A6-8E74-40DCD7B214A8}" srcOrd="0" destOrd="0" parTransId="{301D4E62-9CF5-4D8F-8CF6-F42444F56AA9}" sibTransId="{9D9FE58C-AFB4-4CA9-A6B6-9FFCC6BDACB5}"/>
    <dgm:cxn modelId="{F8219D88-FFFA-48CF-91ED-008B0F58C566}" srcId="{553BA20B-B8E1-4B27-9D1C-D008457DE097}" destId="{D5BC1C76-0637-46BD-BB4A-452D7D203CAA}" srcOrd="1" destOrd="0" parTransId="{74B858B4-AF99-45D3-808A-6AD1DF9BF94E}" sibTransId="{4007F667-1C77-482C-8774-4B2F02995A48}"/>
    <dgm:cxn modelId="{162C91AD-C17B-4749-AE71-EB3D304B2171}" type="presOf" srcId="{D5BC1C76-0637-46BD-BB4A-452D7D203CAA}" destId="{9ED88477-CB5B-49B5-8FF8-A39AF7ADAF2C}" srcOrd="0" destOrd="0" presId="urn:microsoft.com/office/officeart/2005/8/layout/hProcess9"/>
    <dgm:cxn modelId="{DA7E57D4-D8A4-4C4A-BA29-8564B9D0FFEF}" srcId="{553BA20B-B8E1-4B27-9D1C-D008457DE097}" destId="{419D5781-5D43-4865-8641-9C1E9D2B9C1C}" srcOrd="2" destOrd="0" parTransId="{57687A17-A55B-4438-858A-9DCBCAF7B80E}" sibTransId="{7954D720-9225-4802-9A1A-D5298FC18C9A}"/>
    <dgm:cxn modelId="{1BC768F2-7BC4-409D-B0C3-CB4583BC18ED}" type="presOf" srcId="{F4BC7CA1-8EC8-46A6-8E74-40DCD7B214A8}" destId="{59996D46-3542-4006-ADD6-637141F0694B}" srcOrd="0" destOrd="0" presId="urn:microsoft.com/office/officeart/2005/8/layout/hProcess9"/>
    <dgm:cxn modelId="{975A8CDF-82BB-4BD8-B7B3-B2425B7775AF}" type="presParOf" srcId="{CEC1FC7C-D8E9-4952-AB19-2CF62DA785C0}" destId="{DE2E31F8-98F2-40E6-8417-2D43FD85E1AD}" srcOrd="0" destOrd="0" presId="urn:microsoft.com/office/officeart/2005/8/layout/hProcess9"/>
    <dgm:cxn modelId="{59976F8C-6B03-4235-9D30-A3ECD801F9C9}" type="presParOf" srcId="{CEC1FC7C-D8E9-4952-AB19-2CF62DA785C0}" destId="{92CC5FD7-3F98-414A-955F-167153678F0C}" srcOrd="1" destOrd="0" presId="urn:microsoft.com/office/officeart/2005/8/layout/hProcess9"/>
    <dgm:cxn modelId="{27A86236-E029-4161-A6A7-6DFD9176871D}" type="presParOf" srcId="{92CC5FD7-3F98-414A-955F-167153678F0C}" destId="{59996D46-3542-4006-ADD6-637141F0694B}" srcOrd="0" destOrd="0" presId="urn:microsoft.com/office/officeart/2005/8/layout/hProcess9"/>
    <dgm:cxn modelId="{08730025-CF0E-43D9-9453-3BB910EB11FC}" type="presParOf" srcId="{92CC5FD7-3F98-414A-955F-167153678F0C}" destId="{3B0283B5-8E96-4FF8-A6B3-10C7BEEE5926}" srcOrd="1" destOrd="0" presId="urn:microsoft.com/office/officeart/2005/8/layout/hProcess9"/>
    <dgm:cxn modelId="{57AACD09-C5C5-478A-AEE9-54C2B271FDEF}" type="presParOf" srcId="{92CC5FD7-3F98-414A-955F-167153678F0C}" destId="{9ED88477-CB5B-49B5-8FF8-A39AF7ADAF2C}" srcOrd="2" destOrd="0" presId="urn:microsoft.com/office/officeart/2005/8/layout/hProcess9"/>
    <dgm:cxn modelId="{693DF783-DE47-4A69-9669-6868AF2B29E0}" type="presParOf" srcId="{92CC5FD7-3F98-414A-955F-167153678F0C}" destId="{D7722B61-56BA-4F22-82FB-8B19EFBAB694}" srcOrd="3" destOrd="0" presId="urn:microsoft.com/office/officeart/2005/8/layout/hProcess9"/>
    <dgm:cxn modelId="{68997B32-D63C-409E-B33D-C112DADDB881}" type="presParOf" srcId="{92CC5FD7-3F98-414A-955F-167153678F0C}" destId="{7E666DFE-A6CD-4C6C-87C0-8B8D33836A7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3BA20B-B8E1-4B27-9D1C-D008457DE097}" type="doc">
      <dgm:prSet loTypeId="urn:microsoft.com/office/officeart/2005/8/layout/hProcess9" loCatId="process" qsTypeId="urn:microsoft.com/office/officeart/2005/8/quickstyle/simple3" qsCatId="simple" csTypeId="urn:microsoft.com/office/officeart/2005/8/colors/accent1_2" csCatId="accent1" phldr="1"/>
      <dgm:spPr/>
    </dgm:pt>
    <dgm:pt modelId="{F4BC7CA1-8EC8-46A6-8E74-40DCD7B214A8}">
      <dgm:prSet phldrT="[Text]" custT="1"/>
      <dgm:spPr/>
      <dgm:t>
        <a:bodyPr/>
        <a:lstStyle/>
        <a:p>
          <a:r>
            <a:rPr lang="en-GB" sz="1800" dirty="0">
              <a:latin typeface="Century Gothic" panose="020B0502020202020204" pitchFamily="34" charset="0"/>
            </a:rPr>
            <a:t>Thoughts &amp; actions</a:t>
          </a:r>
        </a:p>
      </dgm:t>
    </dgm:pt>
    <dgm:pt modelId="{301D4E62-9CF5-4D8F-8CF6-F42444F56AA9}" type="parTrans" cxnId="{D3D28332-FF19-4713-AB69-CC44F2A3A835}">
      <dgm:prSet/>
      <dgm:spPr/>
      <dgm:t>
        <a:bodyPr/>
        <a:lstStyle/>
        <a:p>
          <a:endParaRPr lang="en-GB"/>
        </a:p>
      </dgm:t>
    </dgm:pt>
    <dgm:pt modelId="{9D9FE58C-AFB4-4CA9-A6B6-9FFCC6BDACB5}" type="sibTrans" cxnId="{D3D28332-FF19-4713-AB69-CC44F2A3A835}">
      <dgm:prSet/>
      <dgm:spPr/>
      <dgm:t>
        <a:bodyPr/>
        <a:lstStyle/>
        <a:p>
          <a:endParaRPr lang="en-GB"/>
        </a:p>
      </dgm:t>
    </dgm:pt>
    <dgm:pt modelId="{D5BC1C76-0637-46BD-BB4A-452D7D203CAA}">
      <dgm:prSet phldrT="[Text]" custT="1"/>
      <dgm:spPr/>
      <dgm:t>
        <a:bodyPr/>
        <a:lstStyle/>
        <a:p>
          <a:r>
            <a:rPr lang="en-GB" sz="1800" dirty="0">
              <a:latin typeface="Century Gothic" panose="020B0502020202020204" pitchFamily="34" charset="0"/>
            </a:rPr>
            <a:t>National</a:t>
          </a:r>
        </a:p>
      </dgm:t>
    </dgm:pt>
    <dgm:pt modelId="{74B858B4-AF99-45D3-808A-6AD1DF9BF94E}" type="parTrans" cxnId="{F8219D88-FFFA-48CF-91ED-008B0F58C566}">
      <dgm:prSet/>
      <dgm:spPr/>
      <dgm:t>
        <a:bodyPr/>
        <a:lstStyle/>
        <a:p>
          <a:endParaRPr lang="en-GB"/>
        </a:p>
      </dgm:t>
    </dgm:pt>
    <dgm:pt modelId="{4007F667-1C77-482C-8774-4B2F02995A48}" type="sibTrans" cxnId="{F8219D88-FFFA-48CF-91ED-008B0F58C566}">
      <dgm:prSet/>
      <dgm:spPr/>
      <dgm:t>
        <a:bodyPr/>
        <a:lstStyle/>
        <a:p>
          <a:endParaRPr lang="en-GB"/>
        </a:p>
      </dgm:t>
    </dgm:pt>
    <dgm:pt modelId="{419D5781-5D43-4865-8641-9C1E9D2B9C1C}">
      <dgm:prSet phldrT="[Text]" custT="1"/>
      <dgm:spPr/>
      <dgm:t>
        <a:bodyPr/>
        <a:lstStyle/>
        <a:p>
          <a:r>
            <a:rPr lang="en-GB" sz="1800" dirty="0">
              <a:latin typeface="Century Gothic" panose="020B0502020202020204" pitchFamily="34" charset="0"/>
            </a:rPr>
            <a:t>Global</a:t>
          </a:r>
        </a:p>
      </dgm:t>
    </dgm:pt>
    <dgm:pt modelId="{57687A17-A55B-4438-858A-9DCBCAF7B80E}" type="parTrans" cxnId="{DA7E57D4-D8A4-4C4A-BA29-8564B9D0FFEF}">
      <dgm:prSet/>
      <dgm:spPr/>
      <dgm:t>
        <a:bodyPr/>
        <a:lstStyle/>
        <a:p>
          <a:endParaRPr lang="en-GB"/>
        </a:p>
      </dgm:t>
    </dgm:pt>
    <dgm:pt modelId="{7954D720-9225-4802-9A1A-D5298FC18C9A}" type="sibTrans" cxnId="{DA7E57D4-D8A4-4C4A-BA29-8564B9D0FFEF}">
      <dgm:prSet/>
      <dgm:spPr/>
      <dgm:t>
        <a:bodyPr/>
        <a:lstStyle/>
        <a:p>
          <a:endParaRPr lang="en-GB"/>
        </a:p>
      </dgm:t>
    </dgm:pt>
    <dgm:pt modelId="{CEC1FC7C-D8E9-4952-AB19-2CF62DA785C0}" type="pres">
      <dgm:prSet presAssocID="{553BA20B-B8E1-4B27-9D1C-D008457DE097}" presName="CompostProcess" presStyleCnt="0">
        <dgm:presLayoutVars>
          <dgm:dir/>
          <dgm:resizeHandles val="exact"/>
        </dgm:presLayoutVars>
      </dgm:prSet>
      <dgm:spPr/>
    </dgm:pt>
    <dgm:pt modelId="{DE2E31F8-98F2-40E6-8417-2D43FD85E1AD}" type="pres">
      <dgm:prSet presAssocID="{553BA20B-B8E1-4B27-9D1C-D008457DE097}" presName="arrow" presStyleLbl="bgShp" presStyleIdx="0" presStyleCnt="1"/>
      <dgm:spPr/>
    </dgm:pt>
    <dgm:pt modelId="{92CC5FD7-3F98-414A-955F-167153678F0C}" type="pres">
      <dgm:prSet presAssocID="{553BA20B-B8E1-4B27-9D1C-D008457DE097}" presName="linearProcess" presStyleCnt="0"/>
      <dgm:spPr/>
    </dgm:pt>
    <dgm:pt modelId="{59996D46-3542-4006-ADD6-637141F0694B}" type="pres">
      <dgm:prSet presAssocID="{F4BC7CA1-8EC8-46A6-8E74-40DCD7B214A8}" presName="textNode" presStyleLbl="node1" presStyleIdx="0" presStyleCnt="3">
        <dgm:presLayoutVars>
          <dgm:bulletEnabled val="1"/>
        </dgm:presLayoutVars>
      </dgm:prSet>
      <dgm:spPr/>
    </dgm:pt>
    <dgm:pt modelId="{3B0283B5-8E96-4FF8-A6B3-10C7BEEE5926}" type="pres">
      <dgm:prSet presAssocID="{9D9FE58C-AFB4-4CA9-A6B6-9FFCC6BDACB5}" presName="sibTrans" presStyleCnt="0"/>
      <dgm:spPr/>
    </dgm:pt>
    <dgm:pt modelId="{9ED88477-CB5B-49B5-8FF8-A39AF7ADAF2C}" type="pres">
      <dgm:prSet presAssocID="{D5BC1C76-0637-46BD-BB4A-452D7D203CAA}" presName="textNode" presStyleLbl="node1" presStyleIdx="1" presStyleCnt="3">
        <dgm:presLayoutVars>
          <dgm:bulletEnabled val="1"/>
        </dgm:presLayoutVars>
      </dgm:prSet>
      <dgm:spPr/>
    </dgm:pt>
    <dgm:pt modelId="{D7722B61-56BA-4F22-82FB-8B19EFBAB694}" type="pres">
      <dgm:prSet presAssocID="{4007F667-1C77-482C-8774-4B2F02995A48}" presName="sibTrans" presStyleCnt="0"/>
      <dgm:spPr/>
    </dgm:pt>
    <dgm:pt modelId="{7E666DFE-A6CD-4C6C-87C0-8B8D33836A73}" type="pres">
      <dgm:prSet presAssocID="{419D5781-5D43-4865-8641-9C1E9D2B9C1C}" presName="textNode" presStyleLbl="node1" presStyleIdx="2" presStyleCnt="3">
        <dgm:presLayoutVars>
          <dgm:bulletEnabled val="1"/>
        </dgm:presLayoutVars>
      </dgm:prSet>
      <dgm:spPr/>
    </dgm:pt>
  </dgm:ptLst>
  <dgm:cxnLst>
    <dgm:cxn modelId="{90DF660A-0C7B-46E7-895C-DEA61134917B}" type="presOf" srcId="{553BA20B-B8E1-4B27-9D1C-D008457DE097}" destId="{CEC1FC7C-D8E9-4952-AB19-2CF62DA785C0}" srcOrd="0" destOrd="0" presId="urn:microsoft.com/office/officeart/2005/8/layout/hProcess9"/>
    <dgm:cxn modelId="{6AD67816-9635-4B42-ADFA-2F057925181B}" type="presOf" srcId="{419D5781-5D43-4865-8641-9C1E9D2B9C1C}" destId="{7E666DFE-A6CD-4C6C-87C0-8B8D33836A73}" srcOrd="0" destOrd="0" presId="urn:microsoft.com/office/officeart/2005/8/layout/hProcess9"/>
    <dgm:cxn modelId="{D3D28332-FF19-4713-AB69-CC44F2A3A835}" srcId="{553BA20B-B8E1-4B27-9D1C-D008457DE097}" destId="{F4BC7CA1-8EC8-46A6-8E74-40DCD7B214A8}" srcOrd="0" destOrd="0" parTransId="{301D4E62-9CF5-4D8F-8CF6-F42444F56AA9}" sibTransId="{9D9FE58C-AFB4-4CA9-A6B6-9FFCC6BDACB5}"/>
    <dgm:cxn modelId="{F8219D88-FFFA-48CF-91ED-008B0F58C566}" srcId="{553BA20B-B8E1-4B27-9D1C-D008457DE097}" destId="{D5BC1C76-0637-46BD-BB4A-452D7D203CAA}" srcOrd="1" destOrd="0" parTransId="{74B858B4-AF99-45D3-808A-6AD1DF9BF94E}" sibTransId="{4007F667-1C77-482C-8774-4B2F02995A48}"/>
    <dgm:cxn modelId="{162C91AD-C17B-4749-AE71-EB3D304B2171}" type="presOf" srcId="{D5BC1C76-0637-46BD-BB4A-452D7D203CAA}" destId="{9ED88477-CB5B-49B5-8FF8-A39AF7ADAF2C}" srcOrd="0" destOrd="0" presId="urn:microsoft.com/office/officeart/2005/8/layout/hProcess9"/>
    <dgm:cxn modelId="{DA7E57D4-D8A4-4C4A-BA29-8564B9D0FFEF}" srcId="{553BA20B-B8E1-4B27-9D1C-D008457DE097}" destId="{419D5781-5D43-4865-8641-9C1E9D2B9C1C}" srcOrd="2" destOrd="0" parTransId="{57687A17-A55B-4438-858A-9DCBCAF7B80E}" sibTransId="{7954D720-9225-4802-9A1A-D5298FC18C9A}"/>
    <dgm:cxn modelId="{1BC768F2-7BC4-409D-B0C3-CB4583BC18ED}" type="presOf" srcId="{F4BC7CA1-8EC8-46A6-8E74-40DCD7B214A8}" destId="{59996D46-3542-4006-ADD6-637141F0694B}" srcOrd="0" destOrd="0" presId="urn:microsoft.com/office/officeart/2005/8/layout/hProcess9"/>
    <dgm:cxn modelId="{975A8CDF-82BB-4BD8-B7B3-B2425B7775AF}" type="presParOf" srcId="{CEC1FC7C-D8E9-4952-AB19-2CF62DA785C0}" destId="{DE2E31F8-98F2-40E6-8417-2D43FD85E1AD}" srcOrd="0" destOrd="0" presId="urn:microsoft.com/office/officeart/2005/8/layout/hProcess9"/>
    <dgm:cxn modelId="{59976F8C-6B03-4235-9D30-A3ECD801F9C9}" type="presParOf" srcId="{CEC1FC7C-D8E9-4952-AB19-2CF62DA785C0}" destId="{92CC5FD7-3F98-414A-955F-167153678F0C}" srcOrd="1" destOrd="0" presId="urn:microsoft.com/office/officeart/2005/8/layout/hProcess9"/>
    <dgm:cxn modelId="{27A86236-E029-4161-A6A7-6DFD9176871D}" type="presParOf" srcId="{92CC5FD7-3F98-414A-955F-167153678F0C}" destId="{59996D46-3542-4006-ADD6-637141F0694B}" srcOrd="0" destOrd="0" presId="urn:microsoft.com/office/officeart/2005/8/layout/hProcess9"/>
    <dgm:cxn modelId="{08730025-CF0E-43D9-9453-3BB910EB11FC}" type="presParOf" srcId="{92CC5FD7-3F98-414A-955F-167153678F0C}" destId="{3B0283B5-8E96-4FF8-A6B3-10C7BEEE5926}" srcOrd="1" destOrd="0" presId="urn:microsoft.com/office/officeart/2005/8/layout/hProcess9"/>
    <dgm:cxn modelId="{57AACD09-C5C5-478A-AEE9-54C2B271FDEF}" type="presParOf" srcId="{92CC5FD7-3F98-414A-955F-167153678F0C}" destId="{9ED88477-CB5B-49B5-8FF8-A39AF7ADAF2C}" srcOrd="2" destOrd="0" presId="urn:microsoft.com/office/officeart/2005/8/layout/hProcess9"/>
    <dgm:cxn modelId="{693DF783-DE47-4A69-9669-6868AF2B29E0}" type="presParOf" srcId="{92CC5FD7-3F98-414A-955F-167153678F0C}" destId="{D7722B61-56BA-4F22-82FB-8B19EFBAB694}" srcOrd="3" destOrd="0" presId="urn:microsoft.com/office/officeart/2005/8/layout/hProcess9"/>
    <dgm:cxn modelId="{68997B32-D63C-409E-B33D-C112DADDB881}" type="presParOf" srcId="{92CC5FD7-3F98-414A-955F-167153678F0C}" destId="{7E666DFE-A6CD-4C6C-87C0-8B8D33836A7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E31F8-98F2-40E6-8417-2D43FD85E1AD}">
      <dsp:nvSpPr>
        <dsp:cNvPr id="0" name=""/>
        <dsp:cNvSpPr/>
      </dsp:nvSpPr>
      <dsp:spPr>
        <a:xfrm>
          <a:off x="835620" y="0"/>
          <a:ext cx="9470370" cy="634062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59996D46-3542-4006-ADD6-637141F0694B}">
      <dsp:nvSpPr>
        <dsp:cNvPr id="0" name=""/>
        <dsp:cNvSpPr/>
      </dsp:nvSpPr>
      <dsp:spPr>
        <a:xfrm>
          <a:off x="0" y="1902187"/>
          <a:ext cx="3342483" cy="253624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Thoughts &amp; actions</a:t>
          </a:r>
        </a:p>
      </dsp:txBody>
      <dsp:txXfrm>
        <a:off x="123809" y="2025996"/>
        <a:ext cx="3094865" cy="2288631"/>
      </dsp:txXfrm>
    </dsp:sp>
    <dsp:sp modelId="{9ED88477-CB5B-49B5-8FF8-A39AF7ADAF2C}">
      <dsp:nvSpPr>
        <dsp:cNvPr id="0" name=""/>
        <dsp:cNvSpPr/>
      </dsp:nvSpPr>
      <dsp:spPr>
        <a:xfrm>
          <a:off x="3899564" y="1902187"/>
          <a:ext cx="3342483" cy="253624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National</a:t>
          </a:r>
        </a:p>
      </dsp:txBody>
      <dsp:txXfrm>
        <a:off x="4023373" y="2025996"/>
        <a:ext cx="3094865" cy="2288631"/>
      </dsp:txXfrm>
    </dsp:sp>
    <dsp:sp modelId="{7E666DFE-A6CD-4C6C-87C0-8B8D33836A73}">
      <dsp:nvSpPr>
        <dsp:cNvPr id="0" name=""/>
        <dsp:cNvSpPr/>
      </dsp:nvSpPr>
      <dsp:spPr>
        <a:xfrm>
          <a:off x="7799128" y="1902187"/>
          <a:ext cx="3342483" cy="253624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Global</a:t>
          </a:r>
        </a:p>
      </dsp:txBody>
      <dsp:txXfrm>
        <a:off x="7922937" y="2025996"/>
        <a:ext cx="3094865" cy="22886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E31F8-98F2-40E6-8417-2D43FD85E1AD}">
      <dsp:nvSpPr>
        <dsp:cNvPr id="0" name=""/>
        <dsp:cNvSpPr/>
      </dsp:nvSpPr>
      <dsp:spPr>
        <a:xfrm>
          <a:off x="835620" y="0"/>
          <a:ext cx="9470370" cy="634062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59996D46-3542-4006-ADD6-637141F0694B}">
      <dsp:nvSpPr>
        <dsp:cNvPr id="0" name=""/>
        <dsp:cNvSpPr/>
      </dsp:nvSpPr>
      <dsp:spPr>
        <a:xfrm>
          <a:off x="0" y="1902187"/>
          <a:ext cx="3342483" cy="253624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Thoughts &amp; actions</a:t>
          </a:r>
        </a:p>
      </dsp:txBody>
      <dsp:txXfrm>
        <a:off x="123809" y="2025996"/>
        <a:ext cx="3094865" cy="2288631"/>
      </dsp:txXfrm>
    </dsp:sp>
    <dsp:sp modelId="{9ED88477-CB5B-49B5-8FF8-A39AF7ADAF2C}">
      <dsp:nvSpPr>
        <dsp:cNvPr id="0" name=""/>
        <dsp:cNvSpPr/>
      </dsp:nvSpPr>
      <dsp:spPr>
        <a:xfrm>
          <a:off x="3899564" y="1902187"/>
          <a:ext cx="3342483" cy="253624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National</a:t>
          </a:r>
        </a:p>
      </dsp:txBody>
      <dsp:txXfrm>
        <a:off x="4023373" y="2025996"/>
        <a:ext cx="3094865" cy="2288631"/>
      </dsp:txXfrm>
    </dsp:sp>
    <dsp:sp modelId="{7E666DFE-A6CD-4C6C-87C0-8B8D33836A73}">
      <dsp:nvSpPr>
        <dsp:cNvPr id="0" name=""/>
        <dsp:cNvSpPr/>
      </dsp:nvSpPr>
      <dsp:spPr>
        <a:xfrm>
          <a:off x="7799128" y="1902187"/>
          <a:ext cx="3342483" cy="253624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Global</a:t>
          </a:r>
        </a:p>
      </dsp:txBody>
      <dsp:txXfrm>
        <a:off x="7922937" y="2025996"/>
        <a:ext cx="3094865" cy="22886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3AAF3-0FDF-4E6A-87E1-9660BCFB8E19}" type="datetimeFigureOut">
              <a:rPr lang="en-GB" smtClean="0"/>
              <a:t>03/04/2019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0B90F-AB2C-46CA-9FD2-D6F7E1DD7AA1}" type="slidenum">
              <a:rPr lang="en-GB" smtClean="0"/>
              <a:t>‹#›</a:t>
            </a:fld>
            <a:endParaRPr lang="en-GB"/>
          </a:p>
        </p:txBody>
      </p:sp>
    </p:spTree>
    <p:extLst>
      <p:ext uri="{BB962C8B-B14F-4D97-AF65-F5344CB8AC3E}">
        <p14:creationId xmlns:p14="http://schemas.microsoft.com/office/powerpoint/2010/main" val="291505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00B90F-AB2C-46CA-9FD2-D6F7E1DD7AA1}" type="slidenum">
              <a:rPr lang="en-GB" smtClean="0"/>
              <a:t>1</a:t>
            </a:fld>
            <a:endParaRPr lang="en-GB"/>
          </a:p>
        </p:txBody>
      </p:sp>
    </p:spTree>
    <p:extLst>
      <p:ext uri="{BB962C8B-B14F-4D97-AF65-F5344CB8AC3E}">
        <p14:creationId xmlns:p14="http://schemas.microsoft.com/office/powerpoint/2010/main" val="843602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to explore, what might the words mean? How might they be interpreted? </a:t>
            </a:r>
          </a:p>
        </p:txBody>
      </p:sp>
      <p:sp>
        <p:nvSpPr>
          <p:cNvPr id="4" name="Slide Number Placeholder 3"/>
          <p:cNvSpPr>
            <a:spLocks noGrp="1"/>
          </p:cNvSpPr>
          <p:nvPr>
            <p:ph type="sldNum" sz="quarter" idx="5"/>
          </p:nvPr>
        </p:nvSpPr>
        <p:spPr/>
        <p:txBody>
          <a:bodyPr/>
          <a:lstStyle/>
          <a:p>
            <a:fld id="{F700B90F-AB2C-46CA-9FD2-D6F7E1DD7AA1}" type="slidenum">
              <a:rPr lang="en-GB" smtClean="0"/>
              <a:t>10</a:t>
            </a:fld>
            <a:endParaRPr lang="en-GB"/>
          </a:p>
        </p:txBody>
      </p:sp>
    </p:spTree>
    <p:extLst>
      <p:ext uri="{BB962C8B-B14F-4D97-AF65-F5344CB8AC3E}">
        <p14:creationId xmlns:p14="http://schemas.microsoft.com/office/powerpoint/2010/main" val="2723337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to explore, what might the words mean? How might they be interpreted? </a:t>
            </a:r>
          </a:p>
          <a:p>
            <a:endParaRPr lang="en-GB" dirty="0"/>
          </a:p>
        </p:txBody>
      </p:sp>
      <p:sp>
        <p:nvSpPr>
          <p:cNvPr id="4" name="Slide Number Placeholder 3"/>
          <p:cNvSpPr>
            <a:spLocks noGrp="1"/>
          </p:cNvSpPr>
          <p:nvPr>
            <p:ph type="sldNum" sz="quarter" idx="5"/>
          </p:nvPr>
        </p:nvSpPr>
        <p:spPr/>
        <p:txBody>
          <a:bodyPr/>
          <a:lstStyle/>
          <a:p>
            <a:fld id="{F700B90F-AB2C-46CA-9FD2-D6F7E1DD7AA1}" type="slidenum">
              <a:rPr lang="en-GB" smtClean="0"/>
              <a:t>11</a:t>
            </a:fld>
            <a:endParaRPr lang="en-GB"/>
          </a:p>
        </p:txBody>
      </p:sp>
    </p:spTree>
    <p:extLst>
      <p:ext uri="{BB962C8B-B14F-4D97-AF65-F5344CB8AC3E}">
        <p14:creationId xmlns:p14="http://schemas.microsoft.com/office/powerpoint/2010/main" val="407078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5"/>
          </p:nvPr>
        </p:nvSpPr>
        <p:spPr/>
        <p:txBody>
          <a:bodyPr/>
          <a:lstStyle/>
          <a:p>
            <a:fld id="{F700B90F-AB2C-46CA-9FD2-D6F7E1DD7AA1}" type="slidenum">
              <a:rPr lang="en-GB" smtClean="0"/>
              <a:t>12</a:t>
            </a:fld>
            <a:endParaRPr lang="en-GB"/>
          </a:p>
        </p:txBody>
      </p:sp>
    </p:spTree>
    <p:extLst>
      <p:ext uri="{BB962C8B-B14F-4D97-AF65-F5344CB8AC3E}">
        <p14:creationId xmlns:p14="http://schemas.microsoft.com/office/powerpoint/2010/main" val="114184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Pose this question to the students.</a:t>
            </a:r>
          </a:p>
        </p:txBody>
      </p:sp>
      <p:sp>
        <p:nvSpPr>
          <p:cNvPr id="4" name="Slide Number Placeholder 3"/>
          <p:cNvSpPr>
            <a:spLocks noGrp="1"/>
          </p:cNvSpPr>
          <p:nvPr>
            <p:ph type="sldNum" sz="quarter" idx="5"/>
          </p:nvPr>
        </p:nvSpPr>
        <p:spPr/>
        <p:txBody>
          <a:bodyPr/>
          <a:lstStyle/>
          <a:p>
            <a:fld id="{F700B90F-AB2C-46CA-9FD2-D6F7E1DD7AA1}" type="slidenum">
              <a:rPr lang="en-GB" smtClean="0"/>
              <a:t>13</a:t>
            </a:fld>
            <a:endParaRPr lang="en-GB"/>
          </a:p>
        </p:txBody>
      </p:sp>
    </p:spTree>
    <p:extLst>
      <p:ext uri="{BB962C8B-B14F-4D97-AF65-F5344CB8AC3E}">
        <p14:creationId xmlns:p14="http://schemas.microsoft.com/office/powerpoint/2010/main" val="707537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to debate in small groups. They could create a brainstorm to note their ideas or write in essay form in their workbooks. </a:t>
            </a:r>
          </a:p>
        </p:txBody>
      </p:sp>
      <p:sp>
        <p:nvSpPr>
          <p:cNvPr id="4" name="Slide Number Placeholder 3"/>
          <p:cNvSpPr>
            <a:spLocks noGrp="1"/>
          </p:cNvSpPr>
          <p:nvPr>
            <p:ph type="sldNum" sz="quarter" idx="5"/>
          </p:nvPr>
        </p:nvSpPr>
        <p:spPr/>
        <p:txBody>
          <a:bodyPr/>
          <a:lstStyle/>
          <a:p>
            <a:fld id="{F700B90F-AB2C-46CA-9FD2-D6F7E1DD7AA1}" type="slidenum">
              <a:rPr lang="en-GB" smtClean="0"/>
              <a:t>16</a:t>
            </a:fld>
            <a:endParaRPr lang="en-GB"/>
          </a:p>
        </p:txBody>
      </p:sp>
    </p:spTree>
    <p:extLst>
      <p:ext uri="{BB962C8B-B14F-4D97-AF65-F5344CB8AC3E}">
        <p14:creationId xmlns:p14="http://schemas.microsoft.com/office/powerpoint/2010/main" val="4132055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A4 printed. Students to consider how they could have an impact on gender equality. E.g. thought &amp; actions – not making presumptions about somebody die to their gender, not using terms such as ‘man up’ National – lobby my MP, discuss gender stereotypes with my school council. Global – visit sites like Amnesty International to see how I can lobby global leaders. Use https://www.un.org/sustainabledevelopment/gender-equality/ to support answers. Lots of great ideas. </a:t>
            </a:r>
          </a:p>
        </p:txBody>
      </p:sp>
      <p:sp>
        <p:nvSpPr>
          <p:cNvPr id="4" name="Slide Number Placeholder 3"/>
          <p:cNvSpPr>
            <a:spLocks noGrp="1"/>
          </p:cNvSpPr>
          <p:nvPr>
            <p:ph type="sldNum" sz="quarter" idx="5"/>
          </p:nvPr>
        </p:nvSpPr>
        <p:spPr/>
        <p:txBody>
          <a:bodyPr/>
          <a:lstStyle/>
          <a:p>
            <a:fld id="{F700B90F-AB2C-46CA-9FD2-D6F7E1DD7AA1}" type="slidenum">
              <a:rPr lang="en-GB" smtClean="0"/>
              <a:t>17</a:t>
            </a:fld>
            <a:endParaRPr lang="en-GB"/>
          </a:p>
        </p:txBody>
      </p:sp>
    </p:spTree>
    <p:extLst>
      <p:ext uri="{BB962C8B-B14F-4D97-AF65-F5344CB8AC3E}">
        <p14:creationId xmlns:p14="http://schemas.microsoft.com/office/powerpoint/2010/main" val="1605453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to brainstorm, either individually or in groups</a:t>
            </a:r>
          </a:p>
        </p:txBody>
      </p:sp>
      <p:sp>
        <p:nvSpPr>
          <p:cNvPr id="4" name="Slide Number Placeholder 3"/>
          <p:cNvSpPr>
            <a:spLocks noGrp="1"/>
          </p:cNvSpPr>
          <p:nvPr>
            <p:ph type="sldNum" sz="quarter" idx="5"/>
          </p:nvPr>
        </p:nvSpPr>
        <p:spPr/>
        <p:txBody>
          <a:bodyPr/>
          <a:lstStyle/>
          <a:p>
            <a:fld id="{F700B90F-AB2C-46CA-9FD2-D6F7E1DD7AA1}" type="slidenum">
              <a:rPr lang="en-GB" smtClean="0"/>
              <a:t>2</a:t>
            </a:fld>
            <a:endParaRPr lang="en-GB"/>
          </a:p>
        </p:txBody>
      </p:sp>
    </p:spTree>
    <p:extLst>
      <p:ext uri="{BB962C8B-B14F-4D97-AF65-F5344CB8AC3E}">
        <p14:creationId xmlns:p14="http://schemas.microsoft.com/office/powerpoint/2010/main" val="51763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to brainstorm either individually or in groups </a:t>
            </a:r>
          </a:p>
        </p:txBody>
      </p:sp>
      <p:sp>
        <p:nvSpPr>
          <p:cNvPr id="4" name="Slide Number Placeholder 3"/>
          <p:cNvSpPr>
            <a:spLocks noGrp="1"/>
          </p:cNvSpPr>
          <p:nvPr>
            <p:ph type="sldNum" sz="quarter" idx="5"/>
          </p:nvPr>
        </p:nvSpPr>
        <p:spPr/>
        <p:txBody>
          <a:bodyPr/>
          <a:lstStyle/>
          <a:p>
            <a:fld id="{F700B90F-AB2C-46CA-9FD2-D6F7E1DD7AA1}" type="slidenum">
              <a:rPr lang="en-GB" smtClean="0"/>
              <a:t>3</a:t>
            </a:fld>
            <a:endParaRPr lang="en-GB"/>
          </a:p>
        </p:txBody>
      </p:sp>
    </p:spTree>
    <p:extLst>
      <p:ext uri="{BB962C8B-B14F-4D97-AF65-F5344CB8AC3E}">
        <p14:creationId xmlns:p14="http://schemas.microsoft.com/office/powerpoint/2010/main" val="56615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Feedback as a whole class, compare differences, begin to explore why there may be differences in opinion. </a:t>
            </a:r>
          </a:p>
        </p:txBody>
      </p:sp>
      <p:sp>
        <p:nvSpPr>
          <p:cNvPr id="4" name="Slide Number Placeholder 3"/>
          <p:cNvSpPr>
            <a:spLocks noGrp="1"/>
          </p:cNvSpPr>
          <p:nvPr>
            <p:ph type="sldNum" sz="quarter" idx="5"/>
          </p:nvPr>
        </p:nvSpPr>
        <p:spPr/>
        <p:txBody>
          <a:bodyPr/>
          <a:lstStyle/>
          <a:p>
            <a:fld id="{F700B90F-AB2C-46CA-9FD2-D6F7E1DD7AA1}" type="slidenum">
              <a:rPr lang="en-GB" smtClean="0"/>
              <a:t>4</a:t>
            </a:fld>
            <a:endParaRPr lang="en-GB"/>
          </a:p>
        </p:txBody>
      </p:sp>
    </p:spTree>
    <p:extLst>
      <p:ext uri="{BB962C8B-B14F-4D97-AF65-F5344CB8AC3E}">
        <p14:creationId xmlns:p14="http://schemas.microsoft.com/office/powerpoint/2010/main" val="116726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5"/>
          </p:nvPr>
        </p:nvSpPr>
        <p:spPr/>
        <p:txBody>
          <a:bodyPr/>
          <a:lstStyle/>
          <a:p>
            <a:fld id="{F700B90F-AB2C-46CA-9FD2-D6F7E1DD7AA1}" type="slidenum">
              <a:rPr lang="en-GB" smtClean="0"/>
              <a:t>5</a:t>
            </a:fld>
            <a:endParaRPr lang="en-GB"/>
          </a:p>
        </p:txBody>
      </p:sp>
    </p:spTree>
    <p:extLst>
      <p:ext uri="{BB962C8B-B14F-4D97-AF65-F5344CB8AC3E}">
        <p14:creationId xmlns:p14="http://schemas.microsoft.com/office/powerpoint/2010/main" val="2376190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to guess which statistic is correct. This slide can either be printed for students to circle, or can be written in workbooks. </a:t>
            </a:r>
          </a:p>
        </p:txBody>
      </p:sp>
      <p:sp>
        <p:nvSpPr>
          <p:cNvPr id="4" name="Slide Number Placeholder 3"/>
          <p:cNvSpPr>
            <a:spLocks noGrp="1"/>
          </p:cNvSpPr>
          <p:nvPr>
            <p:ph type="sldNum" sz="quarter" idx="5"/>
          </p:nvPr>
        </p:nvSpPr>
        <p:spPr/>
        <p:txBody>
          <a:bodyPr/>
          <a:lstStyle/>
          <a:p>
            <a:fld id="{F700B90F-AB2C-46CA-9FD2-D6F7E1DD7AA1}" type="slidenum">
              <a:rPr lang="en-GB" smtClean="0"/>
              <a:t>6</a:t>
            </a:fld>
            <a:endParaRPr lang="en-GB"/>
          </a:p>
        </p:txBody>
      </p:sp>
    </p:spTree>
    <p:extLst>
      <p:ext uri="{BB962C8B-B14F-4D97-AF65-F5344CB8AC3E}">
        <p14:creationId xmlns:p14="http://schemas.microsoft.com/office/powerpoint/2010/main" val="509954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Correct answers and discuss how this makes them feel.</a:t>
            </a:r>
          </a:p>
        </p:txBody>
      </p:sp>
      <p:sp>
        <p:nvSpPr>
          <p:cNvPr id="4" name="Slide Number Placeholder 3"/>
          <p:cNvSpPr>
            <a:spLocks noGrp="1"/>
          </p:cNvSpPr>
          <p:nvPr>
            <p:ph type="sldNum" sz="quarter" idx="5"/>
          </p:nvPr>
        </p:nvSpPr>
        <p:spPr/>
        <p:txBody>
          <a:bodyPr/>
          <a:lstStyle/>
          <a:p>
            <a:fld id="{F700B90F-AB2C-46CA-9FD2-D6F7E1DD7AA1}" type="slidenum">
              <a:rPr lang="en-GB" smtClean="0"/>
              <a:t>7</a:t>
            </a:fld>
            <a:endParaRPr lang="en-GB"/>
          </a:p>
        </p:txBody>
      </p:sp>
    </p:spTree>
    <p:extLst>
      <p:ext uri="{BB962C8B-B14F-4D97-AF65-F5344CB8AC3E}">
        <p14:creationId xmlns:p14="http://schemas.microsoft.com/office/powerpoint/2010/main" val="3748348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guess which place each statement refers to. This slide can either be printed for students to write on or they can copy in their workbooks.</a:t>
            </a:r>
          </a:p>
        </p:txBody>
      </p:sp>
      <p:sp>
        <p:nvSpPr>
          <p:cNvPr id="4" name="Slide Number Placeholder 3"/>
          <p:cNvSpPr>
            <a:spLocks noGrp="1"/>
          </p:cNvSpPr>
          <p:nvPr>
            <p:ph type="sldNum" sz="quarter" idx="5"/>
          </p:nvPr>
        </p:nvSpPr>
        <p:spPr/>
        <p:txBody>
          <a:bodyPr/>
          <a:lstStyle/>
          <a:p>
            <a:fld id="{F700B90F-AB2C-46CA-9FD2-D6F7E1DD7AA1}" type="slidenum">
              <a:rPr lang="en-GB" smtClean="0"/>
              <a:t>8</a:t>
            </a:fld>
            <a:endParaRPr lang="en-GB"/>
          </a:p>
        </p:txBody>
      </p:sp>
    </p:spTree>
    <p:extLst>
      <p:ext uri="{BB962C8B-B14F-4D97-AF65-F5344CB8AC3E}">
        <p14:creationId xmlns:p14="http://schemas.microsoft.com/office/powerpoint/2010/main" val="101989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correct answers</a:t>
            </a:r>
          </a:p>
        </p:txBody>
      </p:sp>
      <p:sp>
        <p:nvSpPr>
          <p:cNvPr id="4" name="Slide Number Placeholder 3"/>
          <p:cNvSpPr>
            <a:spLocks noGrp="1"/>
          </p:cNvSpPr>
          <p:nvPr>
            <p:ph type="sldNum" sz="quarter" idx="5"/>
          </p:nvPr>
        </p:nvSpPr>
        <p:spPr/>
        <p:txBody>
          <a:bodyPr/>
          <a:lstStyle/>
          <a:p>
            <a:fld id="{F700B90F-AB2C-46CA-9FD2-D6F7E1DD7AA1}" type="slidenum">
              <a:rPr lang="en-GB" smtClean="0"/>
              <a:t>9</a:t>
            </a:fld>
            <a:endParaRPr lang="en-GB"/>
          </a:p>
        </p:txBody>
      </p:sp>
    </p:spTree>
    <p:extLst>
      <p:ext uri="{BB962C8B-B14F-4D97-AF65-F5344CB8AC3E}">
        <p14:creationId xmlns:p14="http://schemas.microsoft.com/office/powerpoint/2010/main" val="439732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431F-9B01-4CB2-BA67-24233CF4F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342CE0-6620-48A8-B604-B42D29381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CC0F8D4-3481-4786-A7C7-0AB4B266D891}"/>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5" name="Footer Placeholder 4">
            <a:extLst>
              <a:ext uri="{FF2B5EF4-FFF2-40B4-BE49-F238E27FC236}">
                <a16:creationId xmlns:a16="http://schemas.microsoft.com/office/drawing/2014/main" id="{8C7050B1-B9C0-4086-BA2F-29F0B6D4FC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F98078-0EFC-4C10-A9C6-039ABDF1F2AC}"/>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15592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4717-14BA-44F8-9BAC-C49A8BA31C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91A1B6-499E-4DC7-9A61-BB45D87CD6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8AB99B-12D3-490E-BFFE-9CC71B69421E}"/>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5" name="Footer Placeholder 4">
            <a:extLst>
              <a:ext uri="{FF2B5EF4-FFF2-40B4-BE49-F238E27FC236}">
                <a16:creationId xmlns:a16="http://schemas.microsoft.com/office/drawing/2014/main" id="{6E464623-377F-49A1-8809-9FE90C4E0D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9D73D4-DECF-40CF-A15F-16509EDC1851}"/>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73213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E0C2E-313D-45CF-9E06-BF125A4695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8DD4D-BBE7-4644-B939-36685EE76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2E72EC-6C34-46B5-8240-72CF989B99F0}"/>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5" name="Footer Placeholder 4">
            <a:extLst>
              <a:ext uri="{FF2B5EF4-FFF2-40B4-BE49-F238E27FC236}">
                <a16:creationId xmlns:a16="http://schemas.microsoft.com/office/drawing/2014/main" id="{BB48D13B-454C-460E-8685-B01161133A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FDD3E4-CC0C-4E71-8243-0A378DE91985}"/>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212011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CBB7-B5E8-4D29-BA32-77C1234EE5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62E446-46E8-4E1C-9662-F855D77C76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BC504F-A40D-4A50-96E6-E6878B0E834E}"/>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5" name="Footer Placeholder 4">
            <a:extLst>
              <a:ext uri="{FF2B5EF4-FFF2-40B4-BE49-F238E27FC236}">
                <a16:creationId xmlns:a16="http://schemas.microsoft.com/office/drawing/2014/main" id="{548AF781-1997-49EC-BEFE-5FDC685BB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F5390F-E29B-4CEA-803B-C76DD437449E}"/>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409709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1A20-56AE-4187-AD19-327156B60F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9B4944-902A-49C0-97F3-5F948D73F0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506B5C-DDAB-4D27-9FA1-E5D02E981CFA}"/>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5" name="Footer Placeholder 4">
            <a:extLst>
              <a:ext uri="{FF2B5EF4-FFF2-40B4-BE49-F238E27FC236}">
                <a16:creationId xmlns:a16="http://schemas.microsoft.com/office/drawing/2014/main" id="{50ABB112-77EE-4695-B183-BDD4318D64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F8EA13-E5D5-4004-9B6D-7619BAD4A619}"/>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18257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E8C5-668D-4348-9A46-E857531316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861194-5D05-4E0A-AEE8-21D859C036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647EEE-4D33-4073-8FB6-49AFAF9DC7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4CB7661-7B8A-44C8-8E6E-329C4356131A}"/>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6" name="Footer Placeholder 5">
            <a:extLst>
              <a:ext uri="{FF2B5EF4-FFF2-40B4-BE49-F238E27FC236}">
                <a16:creationId xmlns:a16="http://schemas.microsoft.com/office/drawing/2014/main" id="{13F2C649-4D0D-4389-9D79-9A2684C797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776E8D-A1B6-4F7D-904A-63167BBB5436}"/>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3262894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34AA-B4B9-4CDC-B97E-FAD4A1BE64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6F8B29-789C-446A-A224-D16931C74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3D568-68E1-4418-A10E-D03DEE9967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48B093-6A31-476D-8836-075C91834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179812-3825-4313-AFFD-FD60BDED02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47407C-B901-4C86-8A8E-10B1D79A6589}"/>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8" name="Footer Placeholder 7">
            <a:extLst>
              <a:ext uri="{FF2B5EF4-FFF2-40B4-BE49-F238E27FC236}">
                <a16:creationId xmlns:a16="http://schemas.microsoft.com/office/drawing/2014/main" id="{2886B100-2ADA-43C7-ADA3-C654D03F54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794DCD-FAB4-4557-AC89-CE0D16052E55}"/>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91684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2305-9553-4D54-9D4C-1CE144B409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5244B2-808C-420D-918F-19052C969BD2}"/>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4" name="Footer Placeholder 3">
            <a:extLst>
              <a:ext uri="{FF2B5EF4-FFF2-40B4-BE49-F238E27FC236}">
                <a16:creationId xmlns:a16="http://schemas.microsoft.com/office/drawing/2014/main" id="{248DCEA5-3754-46DF-9C7C-7E6B2BED3CE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87A71F-0446-4D10-85D4-B5513993B8DB}"/>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347917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A9413-D791-4ABA-B637-A8B77A950EFC}"/>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3" name="Footer Placeholder 2">
            <a:extLst>
              <a:ext uri="{FF2B5EF4-FFF2-40B4-BE49-F238E27FC236}">
                <a16:creationId xmlns:a16="http://schemas.microsoft.com/office/drawing/2014/main" id="{AEC26BD7-CCDB-4365-A4F4-3D89D2C6FB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55FB661-F291-4C30-B215-B09339855DA2}"/>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1584539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FC1E-E327-402E-9990-17C0A0A23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4B0F27-900C-4277-9DE6-DF984A3F38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AF65044-87BD-46D4-88EC-03BF7FCDC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45173-7894-4AEC-A8FF-0103E36CDD27}"/>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6" name="Footer Placeholder 5">
            <a:extLst>
              <a:ext uri="{FF2B5EF4-FFF2-40B4-BE49-F238E27FC236}">
                <a16:creationId xmlns:a16="http://schemas.microsoft.com/office/drawing/2014/main" id="{2D8F2145-286A-404B-A42F-D59B4BA981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92360F-FBD3-4AB2-B50A-B6CE50584D1F}"/>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87798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831E-7A4F-4930-8E6A-3D996909A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20FA9B-9EFD-4E1D-885F-BB4E25902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1B5FD4-E799-426D-A89D-31CF6351B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B7250-EAAA-4E44-A4B3-DE6B07F2D64B}"/>
              </a:ext>
            </a:extLst>
          </p:cNvPr>
          <p:cNvSpPr>
            <a:spLocks noGrp="1"/>
          </p:cNvSpPr>
          <p:nvPr>
            <p:ph type="dt" sz="half" idx="10"/>
          </p:nvPr>
        </p:nvSpPr>
        <p:spPr/>
        <p:txBody>
          <a:bodyPr/>
          <a:lstStyle/>
          <a:p>
            <a:fld id="{3E02244E-9BE5-4235-8074-E38535794568}" type="datetimeFigureOut">
              <a:rPr lang="en-GB" smtClean="0"/>
              <a:t>03/04/2019</a:t>
            </a:fld>
            <a:endParaRPr lang="en-GB"/>
          </a:p>
        </p:txBody>
      </p:sp>
      <p:sp>
        <p:nvSpPr>
          <p:cNvPr id="6" name="Footer Placeholder 5">
            <a:extLst>
              <a:ext uri="{FF2B5EF4-FFF2-40B4-BE49-F238E27FC236}">
                <a16:creationId xmlns:a16="http://schemas.microsoft.com/office/drawing/2014/main" id="{2B36931D-9F19-4876-A794-06DA99F191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F38C6E-085B-4B3F-9246-DCF672B8C6AE}"/>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1651107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AC2D7-ACFA-49E4-9EE8-9DCDCABF4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402E28-147D-4F7A-A05B-53B3BCCB0E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BF86DB-791D-450D-9F2E-53457AE62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2244E-9BE5-4235-8074-E38535794568}" type="datetimeFigureOut">
              <a:rPr lang="en-GB" smtClean="0"/>
              <a:t>03/04/2019</a:t>
            </a:fld>
            <a:endParaRPr lang="en-GB"/>
          </a:p>
        </p:txBody>
      </p:sp>
      <p:sp>
        <p:nvSpPr>
          <p:cNvPr id="5" name="Footer Placeholder 4">
            <a:extLst>
              <a:ext uri="{FF2B5EF4-FFF2-40B4-BE49-F238E27FC236}">
                <a16:creationId xmlns:a16="http://schemas.microsoft.com/office/drawing/2014/main" id="{C98015A7-B71F-4846-9ED4-3E5F2043D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796BB3B-B169-4927-B98D-F29E2D287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A9FD9-02B4-43C1-AF10-910F703B2265}" type="slidenum">
              <a:rPr lang="en-GB" smtClean="0"/>
              <a:t>‹#›</a:t>
            </a:fld>
            <a:endParaRPr lang="en-GB"/>
          </a:p>
        </p:txBody>
      </p:sp>
    </p:spTree>
    <p:extLst>
      <p:ext uri="{BB962C8B-B14F-4D97-AF65-F5344CB8AC3E}">
        <p14:creationId xmlns:p14="http://schemas.microsoft.com/office/powerpoint/2010/main" val="2448853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1960AE-D9E5-4BB3-894F-74A05566D85D}"/>
              </a:ext>
            </a:extLst>
          </p:cNvPr>
          <p:cNvSpPr txBox="1"/>
          <p:nvPr/>
        </p:nvSpPr>
        <p:spPr>
          <a:xfrm>
            <a:off x="358624" y="171128"/>
            <a:ext cx="11268222" cy="923330"/>
          </a:xfrm>
          <a:prstGeom prst="rect">
            <a:avLst/>
          </a:prstGeom>
          <a:ln w="76200">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5400" u="sng" dirty="0">
                <a:latin typeface="Century Gothic" panose="020B0502020202020204" pitchFamily="34" charset="0"/>
              </a:rPr>
              <a:t>Gender inequality </a:t>
            </a:r>
          </a:p>
        </p:txBody>
      </p:sp>
      <p:sp>
        <p:nvSpPr>
          <p:cNvPr id="8" name="TextBox 7">
            <a:extLst>
              <a:ext uri="{FF2B5EF4-FFF2-40B4-BE49-F238E27FC236}">
                <a16:creationId xmlns:a16="http://schemas.microsoft.com/office/drawing/2014/main" id="{7DFCB11F-8463-4EB2-A8BB-0083AE26A85D}"/>
              </a:ext>
            </a:extLst>
          </p:cNvPr>
          <p:cNvSpPr txBox="1"/>
          <p:nvPr/>
        </p:nvSpPr>
        <p:spPr>
          <a:xfrm>
            <a:off x="358624" y="1505863"/>
            <a:ext cx="11474752" cy="2246769"/>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800" dirty="0">
                <a:latin typeface="Century Gothic" panose="020B0502020202020204" pitchFamily="34" charset="0"/>
              </a:rPr>
              <a:t>RE learning objective: Explore religious beliefs about the role of women.</a:t>
            </a:r>
          </a:p>
          <a:p>
            <a:endParaRPr lang="en-GB" sz="2800" dirty="0">
              <a:latin typeface="Century Gothic" panose="020B0502020202020204" pitchFamily="34" charset="0"/>
            </a:endParaRPr>
          </a:p>
          <a:p>
            <a:r>
              <a:rPr lang="en-GB" sz="2800" dirty="0">
                <a:latin typeface="Century Gothic" panose="020B0502020202020204" pitchFamily="34" charset="0"/>
              </a:rPr>
              <a:t>Global Learning Objective: Develop my understanding of gender inequality at a global level.</a:t>
            </a:r>
          </a:p>
        </p:txBody>
      </p:sp>
      <p:sp>
        <p:nvSpPr>
          <p:cNvPr id="9" name="TextBox 8">
            <a:extLst>
              <a:ext uri="{FF2B5EF4-FFF2-40B4-BE49-F238E27FC236}">
                <a16:creationId xmlns:a16="http://schemas.microsoft.com/office/drawing/2014/main" id="{4462D020-F5B6-4B43-9298-5A40EEF7140F}"/>
              </a:ext>
            </a:extLst>
          </p:cNvPr>
          <p:cNvSpPr txBox="1"/>
          <p:nvPr/>
        </p:nvSpPr>
        <p:spPr>
          <a:xfrm>
            <a:off x="358624" y="4276579"/>
            <a:ext cx="11268222" cy="2246769"/>
          </a:xfrm>
          <a:prstGeom prst="rect">
            <a:avLst/>
          </a:prstGeom>
          <a:noFill/>
        </p:spPr>
        <p:txBody>
          <a:bodyPr wrap="square" rtlCol="0">
            <a:spAutoFit/>
          </a:bodyPr>
          <a:lstStyle/>
          <a:p>
            <a:r>
              <a:rPr lang="en-GB" sz="2800" dirty="0">
                <a:latin typeface="Century Gothic" panose="020B0502020202020204" pitchFamily="34" charset="0"/>
              </a:rPr>
              <a:t>Outcomes:</a:t>
            </a:r>
          </a:p>
          <a:p>
            <a:r>
              <a:rPr lang="en-GB" sz="2800" dirty="0">
                <a:latin typeface="Century Gothic" panose="020B0502020202020204" pitchFamily="34" charset="0"/>
              </a:rPr>
              <a:t>To understand different religious and legal beliefs about the role of women and inequality</a:t>
            </a:r>
          </a:p>
          <a:p>
            <a:r>
              <a:rPr lang="en-GB" sz="2800" dirty="0">
                <a:latin typeface="Century Gothic" panose="020B0502020202020204" pitchFamily="34" charset="0"/>
              </a:rPr>
              <a:t>To consider my own views</a:t>
            </a:r>
          </a:p>
          <a:p>
            <a:r>
              <a:rPr lang="en-GB" sz="2800" dirty="0">
                <a:latin typeface="Century Gothic" panose="020B0502020202020204" pitchFamily="34" charset="0"/>
              </a:rPr>
              <a:t>To consider how my actions have an impact </a:t>
            </a:r>
          </a:p>
        </p:txBody>
      </p:sp>
    </p:spTree>
    <p:extLst>
      <p:ext uri="{BB962C8B-B14F-4D97-AF65-F5344CB8AC3E}">
        <p14:creationId xmlns:p14="http://schemas.microsoft.com/office/powerpoint/2010/main" val="162882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D2524-47B7-4369-88DF-0142701ECB78}"/>
              </a:ext>
            </a:extLst>
          </p:cNvPr>
          <p:cNvPicPr>
            <a:picLocks noChangeAspect="1"/>
          </p:cNvPicPr>
          <p:nvPr/>
        </p:nvPicPr>
        <p:blipFill rotWithShape="1">
          <a:blip r:embed="rId3"/>
          <a:srcRect t="5539" b="17233"/>
          <a:stretch/>
        </p:blipFill>
        <p:spPr>
          <a:xfrm>
            <a:off x="0" y="0"/>
            <a:ext cx="12192001" cy="6858000"/>
          </a:xfrm>
          <a:prstGeom prst="rect">
            <a:avLst/>
          </a:prstGeom>
        </p:spPr>
      </p:pic>
      <p:sp>
        <p:nvSpPr>
          <p:cNvPr id="6" name="TextBox 5">
            <a:extLst>
              <a:ext uri="{FF2B5EF4-FFF2-40B4-BE49-F238E27FC236}">
                <a16:creationId xmlns:a16="http://schemas.microsoft.com/office/drawing/2014/main" id="{314E563A-3A7B-467A-8808-FCD9889D5BE0}"/>
              </a:ext>
            </a:extLst>
          </p:cNvPr>
          <p:cNvSpPr txBox="1"/>
          <p:nvPr/>
        </p:nvSpPr>
        <p:spPr>
          <a:xfrm>
            <a:off x="1390356" y="338644"/>
            <a:ext cx="9411286"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b="1" dirty="0">
                <a:latin typeface="Century Gothic" panose="020B0502020202020204" pitchFamily="34" charset="0"/>
              </a:rPr>
              <a:t>Religious perspective: Christianity </a:t>
            </a:r>
          </a:p>
        </p:txBody>
      </p:sp>
      <p:sp>
        <p:nvSpPr>
          <p:cNvPr id="9" name="TextBox 8">
            <a:extLst>
              <a:ext uri="{FF2B5EF4-FFF2-40B4-BE49-F238E27FC236}">
                <a16:creationId xmlns:a16="http://schemas.microsoft.com/office/drawing/2014/main" id="{429E5F70-1E42-4763-8F48-5DFD504D7040}"/>
              </a:ext>
            </a:extLst>
          </p:cNvPr>
          <p:cNvSpPr txBox="1"/>
          <p:nvPr/>
        </p:nvSpPr>
        <p:spPr>
          <a:xfrm>
            <a:off x="359252" y="1446729"/>
            <a:ext cx="11473494" cy="2246769"/>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800" dirty="0">
                <a:latin typeface="Century Gothic" panose="020B0502020202020204" pitchFamily="34" charset="0"/>
              </a:rPr>
              <a:t>“Wives, submit to your husbands as to the Lord. For the husband is the head of the wife as Christ is the head of the church, his body, of which he is the Saviour. Now as the church submits to Christ, so also wives should submit to their husbands in everything” </a:t>
            </a:r>
          </a:p>
          <a:p>
            <a:pPr algn="ctr"/>
            <a:r>
              <a:rPr lang="en-GB" sz="2800" i="1" dirty="0">
                <a:latin typeface="Century Gothic" panose="020B0502020202020204" pitchFamily="34" charset="0"/>
              </a:rPr>
              <a:t>St Paul's letter to the Ephesians 5:21-22</a:t>
            </a:r>
            <a:endParaRPr lang="en-GB" sz="2800" dirty="0">
              <a:solidFill>
                <a:schemeClr val="tx1"/>
              </a:solidFill>
              <a:latin typeface="Century Gothic" panose="020B0502020202020204" pitchFamily="34" charset="0"/>
            </a:endParaRPr>
          </a:p>
        </p:txBody>
      </p:sp>
      <p:sp>
        <p:nvSpPr>
          <p:cNvPr id="10" name="TextBox 9">
            <a:extLst>
              <a:ext uri="{FF2B5EF4-FFF2-40B4-BE49-F238E27FC236}">
                <a16:creationId xmlns:a16="http://schemas.microsoft.com/office/drawing/2014/main" id="{1477FA45-848E-4C69-BD84-27EAEAE7FD7A}"/>
              </a:ext>
            </a:extLst>
          </p:cNvPr>
          <p:cNvSpPr txBox="1"/>
          <p:nvPr/>
        </p:nvSpPr>
        <p:spPr>
          <a:xfrm>
            <a:off x="359252" y="4032142"/>
            <a:ext cx="11473494" cy="1384995"/>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800" dirty="0">
                <a:latin typeface="Century Gothic" panose="020B0502020202020204" pitchFamily="34" charset="0"/>
              </a:rPr>
              <a:t>“There is neither Jew nor Greek, slave nor free, male nor female for you are all one in Christ Jesus” </a:t>
            </a:r>
          </a:p>
          <a:p>
            <a:pPr algn="ctr"/>
            <a:r>
              <a:rPr lang="en-GB" sz="2800" i="1" dirty="0">
                <a:latin typeface="Century Gothic" panose="020B0502020202020204" pitchFamily="34" charset="0"/>
              </a:rPr>
              <a:t>St Paul's letter to the Galatians 3:28</a:t>
            </a:r>
            <a:endParaRPr lang="en-GB" sz="2800" dirty="0">
              <a:solidFill>
                <a:schemeClr val="tx1"/>
              </a:solidFill>
              <a:latin typeface="Century Gothic" panose="020B0502020202020204" pitchFamily="34" charset="0"/>
            </a:endParaRPr>
          </a:p>
        </p:txBody>
      </p:sp>
      <p:sp>
        <p:nvSpPr>
          <p:cNvPr id="11" name="TextBox 10">
            <a:extLst>
              <a:ext uri="{FF2B5EF4-FFF2-40B4-BE49-F238E27FC236}">
                <a16:creationId xmlns:a16="http://schemas.microsoft.com/office/drawing/2014/main" id="{C20D2D72-2DA8-49D3-9345-88B33DDFF210}"/>
              </a:ext>
            </a:extLst>
          </p:cNvPr>
          <p:cNvSpPr txBox="1"/>
          <p:nvPr/>
        </p:nvSpPr>
        <p:spPr>
          <a:xfrm>
            <a:off x="3176044" y="5752848"/>
            <a:ext cx="6361852"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dirty="0">
                <a:latin typeface="Century Gothic" panose="020B0502020202020204" pitchFamily="34" charset="0"/>
              </a:rPr>
              <a:t>What does this mean? </a:t>
            </a:r>
          </a:p>
        </p:txBody>
      </p:sp>
    </p:spTree>
    <p:extLst>
      <p:ext uri="{BB962C8B-B14F-4D97-AF65-F5344CB8AC3E}">
        <p14:creationId xmlns:p14="http://schemas.microsoft.com/office/powerpoint/2010/main" val="320908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2C9DE-0825-4A6A-9429-223B365C8578}"/>
              </a:ext>
            </a:extLst>
          </p:cNvPr>
          <p:cNvPicPr>
            <a:picLocks noChangeAspect="1"/>
          </p:cNvPicPr>
          <p:nvPr/>
        </p:nvPicPr>
        <p:blipFill rotWithShape="1">
          <a:blip r:embed="rId3"/>
          <a:srcRect t="16158"/>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20D2D72-2DA8-49D3-9345-88B33DDFF210}"/>
              </a:ext>
            </a:extLst>
          </p:cNvPr>
          <p:cNvSpPr txBox="1"/>
          <p:nvPr/>
        </p:nvSpPr>
        <p:spPr>
          <a:xfrm>
            <a:off x="3119773" y="5873161"/>
            <a:ext cx="6375919"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dirty="0">
                <a:latin typeface="Century Gothic" panose="020B0502020202020204" pitchFamily="34" charset="0"/>
              </a:rPr>
              <a:t>What does this mean? </a:t>
            </a:r>
          </a:p>
        </p:txBody>
      </p:sp>
      <p:sp>
        <p:nvSpPr>
          <p:cNvPr id="10" name="TextBox 9">
            <a:extLst>
              <a:ext uri="{FF2B5EF4-FFF2-40B4-BE49-F238E27FC236}">
                <a16:creationId xmlns:a16="http://schemas.microsoft.com/office/drawing/2014/main" id="{1477FA45-848E-4C69-BD84-27EAEAE7FD7A}"/>
              </a:ext>
            </a:extLst>
          </p:cNvPr>
          <p:cNvSpPr txBox="1"/>
          <p:nvPr/>
        </p:nvSpPr>
        <p:spPr>
          <a:xfrm>
            <a:off x="359252" y="3870102"/>
            <a:ext cx="11473494" cy="1384995"/>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800" dirty="0">
                <a:latin typeface="Century Gothic" panose="020B0502020202020204" pitchFamily="34" charset="0"/>
              </a:rPr>
              <a:t>“Men are appointed guardians over women, because of that in respect of which Allah has made some of them excel others, and because men spend of their wealth” </a:t>
            </a:r>
            <a:r>
              <a:rPr lang="en-GB" sz="2800" i="1" dirty="0">
                <a:latin typeface="Century Gothic" panose="020B0502020202020204" pitchFamily="34" charset="0"/>
              </a:rPr>
              <a:t>Surah 4:35 </a:t>
            </a:r>
            <a:endParaRPr lang="en-GB" sz="2800"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id="{429E5F70-1E42-4763-8F48-5DFD504D7040}"/>
              </a:ext>
            </a:extLst>
          </p:cNvPr>
          <p:cNvSpPr txBox="1"/>
          <p:nvPr/>
        </p:nvSpPr>
        <p:spPr>
          <a:xfrm>
            <a:off x="359252" y="1446729"/>
            <a:ext cx="11473494" cy="1815882"/>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800" dirty="0">
                <a:latin typeface="Century Gothic" panose="020B0502020202020204" pitchFamily="34" charset="0"/>
              </a:rPr>
              <a:t>“Wives have rights corresponding to those which the husbands have, in equitable reciprocity, though, in certain situations men would have the final word and would thus enjoy a preference” </a:t>
            </a:r>
            <a:r>
              <a:rPr lang="en-GB" sz="2800" i="1" dirty="0">
                <a:latin typeface="Century Gothic" panose="020B0502020202020204" pitchFamily="34" charset="0"/>
              </a:rPr>
              <a:t>Surah 2:229</a:t>
            </a:r>
            <a:endParaRPr lang="en-GB" sz="2800" dirty="0">
              <a:solidFill>
                <a:schemeClr val="tx1"/>
              </a:solidFill>
              <a:latin typeface="Century Gothic" panose="020B0502020202020204" pitchFamily="34" charset="0"/>
            </a:endParaRPr>
          </a:p>
        </p:txBody>
      </p:sp>
      <p:sp>
        <p:nvSpPr>
          <p:cNvPr id="6" name="TextBox 5">
            <a:extLst>
              <a:ext uri="{FF2B5EF4-FFF2-40B4-BE49-F238E27FC236}">
                <a16:creationId xmlns:a16="http://schemas.microsoft.com/office/drawing/2014/main" id="{314E563A-3A7B-467A-8808-FCD9889D5BE0}"/>
              </a:ext>
            </a:extLst>
          </p:cNvPr>
          <p:cNvSpPr txBox="1"/>
          <p:nvPr/>
        </p:nvSpPr>
        <p:spPr>
          <a:xfrm>
            <a:off x="1390356" y="338644"/>
            <a:ext cx="9411286"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b="1" dirty="0">
                <a:latin typeface="Century Gothic" panose="020B0502020202020204" pitchFamily="34" charset="0"/>
              </a:rPr>
              <a:t>Religious perspective: Islam </a:t>
            </a:r>
          </a:p>
        </p:txBody>
      </p:sp>
    </p:spTree>
    <p:extLst>
      <p:ext uri="{BB962C8B-B14F-4D97-AF65-F5344CB8AC3E}">
        <p14:creationId xmlns:p14="http://schemas.microsoft.com/office/powerpoint/2010/main" val="39677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627CFC-427A-4DB1-A933-61401E039071}"/>
              </a:ext>
            </a:extLst>
          </p:cNvPr>
          <p:cNvPicPr>
            <a:picLocks noChangeAspect="1"/>
          </p:cNvPicPr>
          <p:nvPr/>
        </p:nvPicPr>
        <p:blipFill rotWithShape="1">
          <a:blip r:embed="rId3"/>
          <a:srcRect l="27231" r="27308"/>
          <a:stretch/>
        </p:blipFill>
        <p:spPr>
          <a:xfrm>
            <a:off x="0" y="0"/>
            <a:ext cx="6096000" cy="6857999"/>
          </a:xfrm>
          <a:prstGeom prst="rect">
            <a:avLst/>
          </a:prstGeom>
        </p:spPr>
      </p:pic>
      <p:pic>
        <p:nvPicPr>
          <p:cNvPr id="5" name="Picture 4">
            <a:extLst>
              <a:ext uri="{FF2B5EF4-FFF2-40B4-BE49-F238E27FC236}">
                <a16:creationId xmlns:a16="http://schemas.microsoft.com/office/drawing/2014/main" id="{19C14E2A-B65B-4DA3-9372-06E583010E01}"/>
              </a:ext>
            </a:extLst>
          </p:cNvPr>
          <p:cNvPicPr>
            <a:picLocks noChangeAspect="1"/>
          </p:cNvPicPr>
          <p:nvPr/>
        </p:nvPicPr>
        <p:blipFill rotWithShape="1">
          <a:blip r:embed="rId4"/>
          <a:srcRect l="30231" r="28923"/>
          <a:stretch/>
        </p:blipFill>
        <p:spPr>
          <a:xfrm>
            <a:off x="6096000" y="-1"/>
            <a:ext cx="6096000" cy="6857999"/>
          </a:xfrm>
          <a:prstGeom prst="rect">
            <a:avLst/>
          </a:prstGeom>
        </p:spPr>
      </p:pic>
      <p:sp>
        <p:nvSpPr>
          <p:cNvPr id="6" name="TextBox 5">
            <a:extLst>
              <a:ext uri="{FF2B5EF4-FFF2-40B4-BE49-F238E27FC236}">
                <a16:creationId xmlns:a16="http://schemas.microsoft.com/office/drawing/2014/main" id="{A376BB49-B836-45E9-B243-B401BE9E0BB5}"/>
              </a:ext>
            </a:extLst>
          </p:cNvPr>
          <p:cNvSpPr txBox="1"/>
          <p:nvPr/>
        </p:nvSpPr>
        <p:spPr>
          <a:xfrm>
            <a:off x="6435061" y="582065"/>
            <a:ext cx="5572208" cy="5693866"/>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800" dirty="0">
                <a:solidFill>
                  <a:schemeClr val="tx1"/>
                </a:solidFill>
                <a:latin typeface="Century Gothic" panose="020B0502020202020204" pitchFamily="34" charset="0"/>
              </a:rPr>
              <a:t>Islam teaches that men and women are </a:t>
            </a:r>
            <a:r>
              <a:rPr lang="en-GB" sz="2800" b="1" dirty="0">
                <a:solidFill>
                  <a:schemeClr val="tx1"/>
                </a:solidFill>
                <a:latin typeface="Century Gothic" panose="020B0502020202020204" pitchFamily="34" charset="0"/>
              </a:rPr>
              <a:t>equal</a:t>
            </a:r>
            <a:r>
              <a:rPr lang="en-GB" sz="2800" dirty="0">
                <a:solidFill>
                  <a:schemeClr val="tx1"/>
                </a:solidFill>
                <a:latin typeface="Century Gothic" panose="020B0502020202020204" pitchFamily="34" charset="0"/>
              </a:rPr>
              <a:t> in the eyes of Allah. Some Muslims believe that men and women were made </a:t>
            </a:r>
            <a:r>
              <a:rPr lang="en-GB" sz="2800" b="1" dirty="0">
                <a:solidFill>
                  <a:schemeClr val="tx1"/>
                </a:solidFill>
                <a:latin typeface="Century Gothic" panose="020B0502020202020204" pitchFamily="34" charset="0"/>
              </a:rPr>
              <a:t>differently</a:t>
            </a:r>
            <a:r>
              <a:rPr lang="en-GB" sz="2800" dirty="0">
                <a:solidFill>
                  <a:schemeClr val="tx1"/>
                </a:solidFill>
                <a:latin typeface="Century Gothic" panose="020B0502020202020204" pitchFamily="34" charset="0"/>
              </a:rPr>
              <a:t> and have different purposes. Traditionally, it is believed that it is up to the man to provide for his family financially while it is the woman’s responsibility to look after the home and family, this is the same as traditional Christian beliefs. </a:t>
            </a:r>
          </a:p>
        </p:txBody>
      </p:sp>
      <p:sp>
        <p:nvSpPr>
          <p:cNvPr id="8" name="Rectangle 2">
            <a:extLst>
              <a:ext uri="{FF2B5EF4-FFF2-40B4-BE49-F238E27FC236}">
                <a16:creationId xmlns:a16="http://schemas.microsoft.com/office/drawing/2014/main" id="{F66A2395-F780-4242-9664-F4F52C82024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27396DA9-7894-4D4C-9CE1-05D834CF7397}"/>
              </a:ext>
            </a:extLst>
          </p:cNvPr>
          <p:cNvSpPr txBox="1"/>
          <p:nvPr/>
        </p:nvSpPr>
        <p:spPr>
          <a:xfrm>
            <a:off x="339061" y="366621"/>
            <a:ext cx="5417878" cy="6124754"/>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800" dirty="0">
                <a:solidFill>
                  <a:schemeClr val="tx1"/>
                </a:solidFill>
                <a:latin typeface="Century Gothic" panose="020B0502020202020204" pitchFamily="34" charset="0"/>
              </a:rPr>
              <a:t>The understanding that men and women should have </a:t>
            </a:r>
            <a:r>
              <a:rPr lang="en-GB" sz="2800" b="1" dirty="0">
                <a:solidFill>
                  <a:schemeClr val="tx1"/>
                </a:solidFill>
                <a:latin typeface="Century Gothic" panose="020B0502020202020204" pitchFamily="34" charset="0"/>
              </a:rPr>
              <a:t>different roles </a:t>
            </a:r>
            <a:r>
              <a:rPr lang="en-GB" sz="2800" dirty="0">
                <a:solidFill>
                  <a:schemeClr val="tx1"/>
                </a:solidFill>
                <a:latin typeface="Century Gothic" panose="020B0502020202020204" pitchFamily="34" charset="0"/>
              </a:rPr>
              <a:t>is still a belief that some Christians hold today. This is because they believe that God made men and women </a:t>
            </a:r>
            <a:r>
              <a:rPr lang="en-GB" sz="2800" b="1" dirty="0">
                <a:solidFill>
                  <a:schemeClr val="tx1"/>
                </a:solidFill>
                <a:latin typeface="Century Gothic" panose="020B0502020202020204" pitchFamily="34" charset="0"/>
              </a:rPr>
              <a:t>differently</a:t>
            </a:r>
            <a:r>
              <a:rPr lang="en-GB" sz="2800" dirty="0">
                <a:solidFill>
                  <a:schemeClr val="tx1"/>
                </a:solidFill>
                <a:latin typeface="Century Gothic" panose="020B0502020202020204" pitchFamily="34" charset="0"/>
              </a:rPr>
              <a:t>. Other Christians believe that men and women were both made in the image of God and as a result should be treated </a:t>
            </a:r>
            <a:r>
              <a:rPr lang="en-GB" sz="2800" b="1" dirty="0">
                <a:solidFill>
                  <a:schemeClr val="tx1"/>
                </a:solidFill>
                <a:latin typeface="Century Gothic" panose="020B0502020202020204" pitchFamily="34" charset="0"/>
              </a:rPr>
              <a:t>equally</a:t>
            </a:r>
            <a:r>
              <a:rPr lang="en-GB" sz="2800" dirty="0">
                <a:solidFill>
                  <a:schemeClr val="tx1"/>
                </a:solidFill>
                <a:latin typeface="Century Gothic" panose="020B0502020202020204" pitchFamily="34" charset="0"/>
              </a:rPr>
              <a:t>, with the same responsibilities and also privileges.</a:t>
            </a:r>
          </a:p>
        </p:txBody>
      </p:sp>
    </p:spTree>
    <p:extLst>
      <p:ext uri="{BB962C8B-B14F-4D97-AF65-F5344CB8AC3E}">
        <p14:creationId xmlns:p14="http://schemas.microsoft.com/office/powerpoint/2010/main" val="95229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627CFC-427A-4DB1-A933-61401E039071}"/>
              </a:ext>
            </a:extLst>
          </p:cNvPr>
          <p:cNvPicPr>
            <a:picLocks noChangeAspect="1"/>
          </p:cNvPicPr>
          <p:nvPr/>
        </p:nvPicPr>
        <p:blipFill rotWithShape="1">
          <a:blip r:embed="rId3"/>
          <a:srcRect l="27231" r="27308"/>
          <a:stretch/>
        </p:blipFill>
        <p:spPr>
          <a:xfrm>
            <a:off x="0" y="0"/>
            <a:ext cx="6096000" cy="6857999"/>
          </a:xfrm>
          <a:prstGeom prst="rect">
            <a:avLst/>
          </a:prstGeom>
        </p:spPr>
      </p:pic>
      <p:pic>
        <p:nvPicPr>
          <p:cNvPr id="5" name="Picture 4">
            <a:extLst>
              <a:ext uri="{FF2B5EF4-FFF2-40B4-BE49-F238E27FC236}">
                <a16:creationId xmlns:a16="http://schemas.microsoft.com/office/drawing/2014/main" id="{19C14E2A-B65B-4DA3-9372-06E583010E01}"/>
              </a:ext>
            </a:extLst>
          </p:cNvPr>
          <p:cNvPicPr>
            <a:picLocks noChangeAspect="1"/>
          </p:cNvPicPr>
          <p:nvPr/>
        </p:nvPicPr>
        <p:blipFill rotWithShape="1">
          <a:blip r:embed="rId4"/>
          <a:srcRect l="30231" r="28923"/>
          <a:stretch/>
        </p:blipFill>
        <p:spPr>
          <a:xfrm>
            <a:off x="6096000" y="-1"/>
            <a:ext cx="6096000" cy="6857999"/>
          </a:xfrm>
          <a:prstGeom prst="rect">
            <a:avLst/>
          </a:prstGeom>
        </p:spPr>
      </p:pic>
      <p:sp>
        <p:nvSpPr>
          <p:cNvPr id="8" name="Rectangle 2">
            <a:extLst>
              <a:ext uri="{FF2B5EF4-FFF2-40B4-BE49-F238E27FC236}">
                <a16:creationId xmlns:a16="http://schemas.microsoft.com/office/drawing/2014/main" id="{F66A2395-F780-4242-9664-F4F52C82024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27396DA9-7894-4D4C-9CE1-05D834CF7397}"/>
              </a:ext>
            </a:extLst>
          </p:cNvPr>
          <p:cNvSpPr txBox="1"/>
          <p:nvPr/>
        </p:nvSpPr>
        <p:spPr>
          <a:xfrm>
            <a:off x="543536" y="1443057"/>
            <a:ext cx="11463733" cy="1815882"/>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800" dirty="0">
                <a:solidFill>
                  <a:schemeClr val="tx1"/>
                </a:solidFill>
                <a:latin typeface="Century Gothic" panose="020B0502020202020204" pitchFamily="34" charset="0"/>
              </a:rPr>
              <a:t>So, although religious scriptures may be interpreted to suggest that men and women have differing traditional roles, they also state that men and women are equal and loved in the eyes of God. Which poses the question…</a:t>
            </a:r>
          </a:p>
        </p:txBody>
      </p:sp>
      <p:sp>
        <p:nvSpPr>
          <p:cNvPr id="7" name="TextBox 6">
            <a:extLst>
              <a:ext uri="{FF2B5EF4-FFF2-40B4-BE49-F238E27FC236}">
                <a16:creationId xmlns:a16="http://schemas.microsoft.com/office/drawing/2014/main" id="{04A19959-9031-4681-808D-BEDF05031D34}"/>
              </a:ext>
            </a:extLst>
          </p:cNvPr>
          <p:cNvSpPr txBox="1"/>
          <p:nvPr/>
        </p:nvSpPr>
        <p:spPr>
          <a:xfrm>
            <a:off x="1569759" y="4066582"/>
            <a:ext cx="9411286" cy="1446550"/>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4400" b="1" dirty="0">
                <a:latin typeface="Century Gothic" panose="020B0502020202020204" pitchFamily="34" charset="0"/>
              </a:rPr>
              <a:t>Should religious leaders do more to promote gender equality? </a:t>
            </a:r>
          </a:p>
        </p:txBody>
      </p:sp>
    </p:spTree>
    <p:extLst>
      <p:ext uri="{BB962C8B-B14F-4D97-AF65-F5344CB8AC3E}">
        <p14:creationId xmlns:p14="http://schemas.microsoft.com/office/powerpoint/2010/main" val="100315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8A125-56AC-49B0-A19A-2982105029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FDC97BB-FA26-4279-8CF3-D2E256CF58A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27BE2393-DFF3-40AE-95CC-2134065ACE3A}"/>
              </a:ext>
            </a:extLst>
          </p:cNvPr>
          <p:cNvPicPr>
            <a:picLocks noChangeAspect="1"/>
          </p:cNvPicPr>
          <p:nvPr/>
        </p:nvPicPr>
        <p:blipFill rotWithShape="1">
          <a:blip r:embed="rId2"/>
          <a:srcRect t="9931" b="11385"/>
          <a:stretch/>
        </p:blipFill>
        <p:spPr>
          <a:xfrm>
            <a:off x="16721" y="0"/>
            <a:ext cx="12175279" cy="6858000"/>
          </a:xfrm>
          <a:prstGeom prst="rect">
            <a:avLst/>
          </a:prstGeom>
        </p:spPr>
      </p:pic>
      <p:sp>
        <p:nvSpPr>
          <p:cNvPr id="5" name="TextBox 4">
            <a:extLst>
              <a:ext uri="{FF2B5EF4-FFF2-40B4-BE49-F238E27FC236}">
                <a16:creationId xmlns:a16="http://schemas.microsoft.com/office/drawing/2014/main" id="{77994A2E-C3D7-4AA8-8A03-78FAA9C5936C}"/>
              </a:ext>
            </a:extLst>
          </p:cNvPr>
          <p:cNvSpPr txBox="1"/>
          <p:nvPr/>
        </p:nvSpPr>
        <p:spPr>
          <a:xfrm>
            <a:off x="2323353" y="159931"/>
            <a:ext cx="7528561"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b="1" dirty="0">
                <a:latin typeface="Century Gothic" panose="020B0502020202020204" pitchFamily="34" charset="0"/>
              </a:rPr>
              <a:t>Human Rights perspective </a:t>
            </a:r>
          </a:p>
        </p:txBody>
      </p:sp>
      <p:sp>
        <p:nvSpPr>
          <p:cNvPr id="6" name="TextBox 5">
            <a:extLst>
              <a:ext uri="{FF2B5EF4-FFF2-40B4-BE49-F238E27FC236}">
                <a16:creationId xmlns:a16="http://schemas.microsoft.com/office/drawing/2014/main" id="{3A11B247-5CE1-473C-B3A4-785E086019C4}"/>
              </a:ext>
            </a:extLst>
          </p:cNvPr>
          <p:cNvSpPr txBox="1"/>
          <p:nvPr/>
        </p:nvSpPr>
        <p:spPr>
          <a:xfrm>
            <a:off x="340980" y="1089303"/>
            <a:ext cx="11493305" cy="563231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3600" dirty="0">
                <a:latin typeface="Century Gothic" panose="020B0502020202020204" pitchFamily="34" charset="0"/>
              </a:rPr>
              <a:t>All human beings are free and </a:t>
            </a:r>
            <a:r>
              <a:rPr lang="en-GB" sz="3600" b="1" dirty="0">
                <a:latin typeface="Century Gothic" panose="020B0502020202020204" pitchFamily="34" charset="0"/>
              </a:rPr>
              <a:t>equal</a:t>
            </a:r>
            <a:r>
              <a:rPr lang="en-GB" sz="3600" dirty="0">
                <a:latin typeface="Century Gothic" panose="020B0502020202020204" pitchFamily="34" charset="0"/>
              </a:rPr>
              <a:t> in terms of dignity and rights</a:t>
            </a:r>
            <a:endParaRPr lang="en-GB" sz="1000" dirty="0">
              <a:latin typeface="Century Gothic" panose="020B0502020202020204" pitchFamily="34" charset="0"/>
            </a:endParaRPr>
          </a:p>
          <a:p>
            <a:endParaRPr lang="en-GB" sz="3600" dirty="0">
              <a:latin typeface="Century Gothic" panose="020B0502020202020204" pitchFamily="34" charset="0"/>
            </a:endParaRPr>
          </a:p>
          <a:p>
            <a:r>
              <a:rPr lang="en-GB" sz="3600" dirty="0">
                <a:latin typeface="Century Gothic" panose="020B0502020202020204" pitchFamily="34" charset="0"/>
              </a:rPr>
              <a:t>Right to be treated equally by the law</a:t>
            </a:r>
          </a:p>
          <a:p>
            <a:endParaRPr lang="en-GB" sz="3600" dirty="0">
              <a:latin typeface="Century Gothic" panose="020B0502020202020204" pitchFamily="34" charset="0"/>
            </a:endParaRPr>
          </a:p>
          <a:p>
            <a:r>
              <a:rPr lang="en-GB" sz="3600" dirty="0">
                <a:latin typeface="Century Gothic" panose="020B0502020202020204" pitchFamily="34" charset="0"/>
              </a:rPr>
              <a:t>Right to take part in and select a government</a:t>
            </a:r>
          </a:p>
          <a:p>
            <a:endParaRPr lang="en-GB" sz="3600" dirty="0">
              <a:latin typeface="Century Gothic" panose="020B0502020202020204" pitchFamily="34" charset="0"/>
            </a:endParaRPr>
          </a:p>
          <a:p>
            <a:r>
              <a:rPr lang="en-GB" sz="3600" dirty="0">
                <a:latin typeface="Century Gothic" panose="020B0502020202020204" pitchFamily="34" charset="0"/>
              </a:rPr>
              <a:t>Right to work and equal pay for work</a:t>
            </a:r>
          </a:p>
          <a:p>
            <a:endParaRPr lang="en-GB" sz="3600" dirty="0">
              <a:latin typeface="Century Gothic" panose="020B0502020202020204" pitchFamily="34" charset="0"/>
            </a:endParaRPr>
          </a:p>
          <a:p>
            <a:r>
              <a:rPr lang="en-GB" sz="3600" dirty="0">
                <a:latin typeface="Century Gothic" panose="020B0502020202020204" pitchFamily="34" charset="0"/>
              </a:rPr>
              <a:t>Right to education</a:t>
            </a:r>
          </a:p>
        </p:txBody>
      </p:sp>
    </p:spTree>
    <p:extLst>
      <p:ext uri="{BB962C8B-B14F-4D97-AF65-F5344CB8AC3E}">
        <p14:creationId xmlns:p14="http://schemas.microsoft.com/office/powerpoint/2010/main" val="168194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2F127D-98CD-42D7-95A4-952E17FFCA3E}"/>
              </a:ext>
            </a:extLst>
          </p:cNvPr>
          <p:cNvPicPr>
            <a:picLocks noChangeAspect="1"/>
          </p:cNvPicPr>
          <p:nvPr/>
        </p:nvPicPr>
        <p:blipFill rotWithShape="1">
          <a:blip r:embed="rId2"/>
          <a:srcRect l="491" t="17873"/>
          <a:stretch/>
        </p:blipFill>
        <p:spPr>
          <a:xfrm>
            <a:off x="0" y="0"/>
            <a:ext cx="12216275" cy="6858000"/>
          </a:xfrm>
          <a:prstGeom prst="rect">
            <a:avLst/>
          </a:prstGeom>
        </p:spPr>
      </p:pic>
      <p:sp>
        <p:nvSpPr>
          <p:cNvPr id="5" name="TextBox 4">
            <a:extLst>
              <a:ext uri="{FF2B5EF4-FFF2-40B4-BE49-F238E27FC236}">
                <a16:creationId xmlns:a16="http://schemas.microsoft.com/office/drawing/2014/main" id="{77994A2E-C3D7-4AA8-8A03-78FAA9C5936C}"/>
              </a:ext>
            </a:extLst>
          </p:cNvPr>
          <p:cNvSpPr txBox="1"/>
          <p:nvPr/>
        </p:nvSpPr>
        <p:spPr>
          <a:xfrm>
            <a:off x="2658794" y="244041"/>
            <a:ext cx="6457070"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b="1" dirty="0">
                <a:latin typeface="Century Gothic" panose="020B0502020202020204" pitchFamily="34" charset="0"/>
              </a:rPr>
              <a:t>Legal perspective (UK) </a:t>
            </a:r>
          </a:p>
        </p:txBody>
      </p:sp>
      <p:sp>
        <p:nvSpPr>
          <p:cNvPr id="6" name="TextBox 5">
            <a:extLst>
              <a:ext uri="{FF2B5EF4-FFF2-40B4-BE49-F238E27FC236}">
                <a16:creationId xmlns:a16="http://schemas.microsoft.com/office/drawing/2014/main" id="{3A11B247-5CE1-473C-B3A4-785E086019C4}"/>
              </a:ext>
            </a:extLst>
          </p:cNvPr>
          <p:cNvSpPr txBox="1"/>
          <p:nvPr/>
        </p:nvSpPr>
        <p:spPr>
          <a:xfrm>
            <a:off x="361484" y="1517161"/>
            <a:ext cx="11493305" cy="3416320"/>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3600" dirty="0">
                <a:latin typeface="Century Gothic" panose="020B0502020202020204" pitchFamily="34" charset="0"/>
              </a:rPr>
              <a:t>The </a:t>
            </a:r>
            <a:r>
              <a:rPr lang="en-GB" sz="3600" b="1" dirty="0">
                <a:latin typeface="Century Gothic" panose="020B0502020202020204" pitchFamily="34" charset="0"/>
              </a:rPr>
              <a:t>Equality Act 2010 </a:t>
            </a:r>
            <a:r>
              <a:rPr lang="en-GB" sz="3600" dirty="0">
                <a:latin typeface="Century Gothic" panose="020B0502020202020204" pitchFamily="34" charset="0"/>
              </a:rPr>
              <a:t>makes it illegal to discriminate against people due to 9 protected characteristics.</a:t>
            </a:r>
          </a:p>
          <a:p>
            <a:endParaRPr lang="en-GB" sz="3600" dirty="0">
              <a:latin typeface="Century Gothic" panose="020B0502020202020204" pitchFamily="34" charset="0"/>
            </a:endParaRPr>
          </a:p>
          <a:p>
            <a:r>
              <a:rPr lang="en-GB" sz="3600" dirty="0">
                <a:latin typeface="Century Gothic" panose="020B0502020202020204" pitchFamily="34" charset="0"/>
              </a:rPr>
              <a:t>A persons </a:t>
            </a:r>
            <a:r>
              <a:rPr lang="en-GB" sz="3600" b="1" dirty="0">
                <a:latin typeface="Century Gothic" panose="020B0502020202020204" pitchFamily="34" charset="0"/>
              </a:rPr>
              <a:t>gender</a:t>
            </a:r>
            <a:r>
              <a:rPr lang="en-GB" sz="3600" dirty="0">
                <a:latin typeface="Century Gothic" panose="020B0502020202020204" pitchFamily="34" charset="0"/>
              </a:rPr>
              <a:t> is included as a protected characteristic. </a:t>
            </a:r>
          </a:p>
        </p:txBody>
      </p:sp>
    </p:spTree>
    <p:extLst>
      <p:ext uri="{BB962C8B-B14F-4D97-AF65-F5344CB8AC3E}">
        <p14:creationId xmlns:p14="http://schemas.microsoft.com/office/powerpoint/2010/main" val="132709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B133-749C-4E88-B60D-1E93E1716D1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F0E6208-C601-499E-87E1-383C39853AC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3244110-834D-4659-87E1-568ED62D948B}"/>
              </a:ext>
            </a:extLst>
          </p:cNvPr>
          <p:cNvPicPr>
            <a:picLocks noChangeAspect="1"/>
          </p:cNvPicPr>
          <p:nvPr/>
        </p:nvPicPr>
        <p:blipFill rotWithShape="1">
          <a:blip r:embed="rId3"/>
          <a:srcRect l="8134" r="34749"/>
          <a:stretch/>
        </p:blipFill>
        <p:spPr>
          <a:xfrm>
            <a:off x="0" y="0"/>
            <a:ext cx="5886157" cy="6858000"/>
          </a:xfrm>
          <a:prstGeom prst="rect">
            <a:avLst/>
          </a:prstGeom>
        </p:spPr>
      </p:pic>
      <p:pic>
        <p:nvPicPr>
          <p:cNvPr id="5" name="Picture 4">
            <a:extLst>
              <a:ext uri="{FF2B5EF4-FFF2-40B4-BE49-F238E27FC236}">
                <a16:creationId xmlns:a16="http://schemas.microsoft.com/office/drawing/2014/main" id="{851F8DE0-794A-40AC-BFD2-E2E7FE43E0B6}"/>
              </a:ext>
            </a:extLst>
          </p:cNvPr>
          <p:cNvPicPr>
            <a:picLocks noChangeAspect="1"/>
          </p:cNvPicPr>
          <p:nvPr/>
        </p:nvPicPr>
        <p:blipFill rotWithShape="1">
          <a:blip r:embed="rId4"/>
          <a:srcRect l="-2474" r="31304"/>
          <a:stretch/>
        </p:blipFill>
        <p:spPr>
          <a:xfrm>
            <a:off x="5627076" y="0"/>
            <a:ext cx="6564923" cy="6858000"/>
          </a:xfrm>
          <a:prstGeom prst="rect">
            <a:avLst/>
          </a:prstGeom>
        </p:spPr>
      </p:pic>
      <p:sp>
        <p:nvSpPr>
          <p:cNvPr id="6" name="TextBox 5">
            <a:extLst>
              <a:ext uri="{FF2B5EF4-FFF2-40B4-BE49-F238E27FC236}">
                <a16:creationId xmlns:a16="http://schemas.microsoft.com/office/drawing/2014/main" id="{AB457170-6AC0-44F8-B298-1A7C6E6D3B27}"/>
              </a:ext>
            </a:extLst>
          </p:cNvPr>
          <p:cNvSpPr txBox="1"/>
          <p:nvPr/>
        </p:nvSpPr>
        <p:spPr>
          <a:xfrm>
            <a:off x="349347" y="860564"/>
            <a:ext cx="11493305" cy="563231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3600" b="1" dirty="0">
                <a:latin typeface="Century Gothic" panose="020B0502020202020204" pitchFamily="34" charset="0"/>
              </a:rPr>
              <a:t>Religious leaders or political leaders?</a:t>
            </a:r>
          </a:p>
          <a:p>
            <a:endParaRPr lang="en-GB" sz="3600" dirty="0">
              <a:latin typeface="Century Gothic" panose="020B0502020202020204" pitchFamily="34" charset="0"/>
            </a:endParaRPr>
          </a:p>
          <a:p>
            <a:r>
              <a:rPr lang="en-GB" sz="3600" dirty="0">
                <a:latin typeface="Century Gothic" panose="020B0502020202020204" pitchFamily="34" charset="0"/>
              </a:rPr>
              <a:t>Who is the most powerful?</a:t>
            </a:r>
          </a:p>
          <a:p>
            <a:r>
              <a:rPr lang="en-GB" sz="3600" dirty="0">
                <a:latin typeface="Century Gothic" panose="020B0502020202020204" pitchFamily="34" charset="0"/>
              </a:rPr>
              <a:t>How could they improve gender inequality?</a:t>
            </a:r>
          </a:p>
          <a:p>
            <a:r>
              <a:rPr lang="en-GB" sz="3600" dirty="0">
                <a:latin typeface="Century Gothic" panose="020B0502020202020204" pitchFamily="34" charset="0"/>
              </a:rPr>
              <a:t>What would make them successful?</a:t>
            </a:r>
          </a:p>
          <a:p>
            <a:r>
              <a:rPr lang="en-GB" sz="3600" dirty="0">
                <a:latin typeface="Century Gothic" panose="020B0502020202020204" pitchFamily="34" charset="0"/>
              </a:rPr>
              <a:t>What would be their challenges?</a:t>
            </a:r>
          </a:p>
          <a:p>
            <a:r>
              <a:rPr lang="en-GB" sz="3600" dirty="0">
                <a:latin typeface="Century Gothic" panose="020B0502020202020204" pitchFamily="34" charset="0"/>
              </a:rPr>
              <a:t>Should religious leaders do more to end gender discrimination?</a:t>
            </a:r>
          </a:p>
          <a:p>
            <a:r>
              <a:rPr lang="en-GB" sz="3600" dirty="0">
                <a:latin typeface="Century Gothic" panose="020B0502020202020204" pitchFamily="34" charset="0"/>
              </a:rPr>
              <a:t>Should political leaders do more to end gender discrimination?</a:t>
            </a:r>
          </a:p>
        </p:txBody>
      </p:sp>
    </p:spTree>
    <p:extLst>
      <p:ext uri="{BB962C8B-B14F-4D97-AF65-F5344CB8AC3E}">
        <p14:creationId xmlns:p14="http://schemas.microsoft.com/office/powerpoint/2010/main" val="3958880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439BE-A521-4325-B460-9A26DBF78717}"/>
              </a:ext>
            </a:extLst>
          </p:cNvPr>
          <p:cNvSpPr>
            <a:spLocks noGrp="1"/>
          </p:cNvSpPr>
          <p:nvPr>
            <p:ph type="title"/>
          </p:nvPr>
        </p:nvSpPr>
        <p:spPr>
          <a:xfrm>
            <a:off x="280182" y="258688"/>
            <a:ext cx="5815818" cy="844697"/>
          </a:xfrm>
        </p:spPr>
        <p:txBody>
          <a:bodyPr>
            <a:normAutofit/>
          </a:bodyPr>
          <a:lstStyle/>
          <a:p>
            <a:r>
              <a:rPr lang="en-GB" b="1" dirty="0">
                <a:latin typeface="Century Gothic" panose="020B0502020202020204" pitchFamily="34" charset="0"/>
              </a:rPr>
              <a:t>What about you?</a:t>
            </a:r>
          </a:p>
        </p:txBody>
      </p:sp>
      <p:graphicFrame>
        <p:nvGraphicFramePr>
          <p:cNvPr id="4" name="Diagram 3">
            <a:extLst>
              <a:ext uri="{FF2B5EF4-FFF2-40B4-BE49-F238E27FC236}">
                <a16:creationId xmlns:a16="http://schemas.microsoft.com/office/drawing/2014/main" id="{83FC0537-D800-4860-8BBC-45190965FD6D}"/>
              </a:ext>
            </a:extLst>
          </p:cNvPr>
          <p:cNvGraphicFramePr/>
          <p:nvPr>
            <p:extLst>
              <p:ext uri="{D42A27DB-BD31-4B8C-83A1-F6EECF244321}">
                <p14:modId xmlns:p14="http://schemas.microsoft.com/office/powerpoint/2010/main" val="143872825"/>
              </p:ext>
            </p:extLst>
          </p:nvPr>
        </p:nvGraphicFramePr>
        <p:xfrm>
          <a:off x="647114" y="258688"/>
          <a:ext cx="11141612" cy="6340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7114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439BE-A521-4325-B460-9A26DBF78717}"/>
              </a:ext>
            </a:extLst>
          </p:cNvPr>
          <p:cNvSpPr>
            <a:spLocks noGrp="1"/>
          </p:cNvSpPr>
          <p:nvPr>
            <p:ph type="title"/>
          </p:nvPr>
        </p:nvSpPr>
        <p:spPr>
          <a:xfrm>
            <a:off x="280182" y="258688"/>
            <a:ext cx="5815818" cy="844697"/>
          </a:xfrm>
        </p:spPr>
        <p:txBody>
          <a:bodyPr>
            <a:normAutofit/>
          </a:bodyPr>
          <a:lstStyle/>
          <a:p>
            <a:r>
              <a:rPr lang="en-GB" b="1" dirty="0">
                <a:latin typeface="Century Gothic" panose="020B0502020202020204" pitchFamily="34" charset="0"/>
              </a:rPr>
              <a:t>What about you?</a:t>
            </a:r>
          </a:p>
        </p:txBody>
      </p:sp>
      <p:graphicFrame>
        <p:nvGraphicFramePr>
          <p:cNvPr id="4" name="Diagram 3">
            <a:extLst>
              <a:ext uri="{FF2B5EF4-FFF2-40B4-BE49-F238E27FC236}">
                <a16:creationId xmlns:a16="http://schemas.microsoft.com/office/drawing/2014/main" id="{83FC0537-D800-4860-8BBC-45190965FD6D}"/>
              </a:ext>
            </a:extLst>
          </p:cNvPr>
          <p:cNvGraphicFramePr/>
          <p:nvPr/>
        </p:nvGraphicFramePr>
        <p:xfrm>
          <a:off x="647114" y="258688"/>
          <a:ext cx="11141612" cy="634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B9DE4114-E7E9-481A-AD80-7720CA34A8D5}"/>
              </a:ext>
            </a:extLst>
          </p:cNvPr>
          <p:cNvPicPr>
            <a:picLocks noChangeAspect="1"/>
          </p:cNvPicPr>
          <p:nvPr/>
        </p:nvPicPr>
        <p:blipFill>
          <a:blip r:embed="rId7"/>
          <a:stretch>
            <a:fillRect/>
          </a:stretch>
        </p:blipFill>
        <p:spPr>
          <a:xfrm>
            <a:off x="2370901" y="5134654"/>
            <a:ext cx="7450198" cy="1619403"/>
          </a:xfrm>
          <a:prstGeom prst="rect">
            <a:avLst/>
          </a:prstGeom>
        </p:spPr>
      </p:pic>
    </p:spTree>
    <p:extLst>
      <p:ext uri="{BB962C8B-B14F-4D97-AF65-F5344CB8AC3E}">
        <p14:creationId xmlns:p14="http://schemas.microsoft.com/office/powerpoint/2010/main" val="44798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E62F72-8803-4D3A-A57D-E31987CC1FE6}"/>
              </a:ext>
            </a:extLst>
          </p:cNvPr>
          <p:cNvPicPr>
            <a:picLocks noChangeAspect="1"/>
          </p:cNvPicPr>
          <p:nvPr/>
        </p:nvPicPr>
        <p:blipFill rotWithShape="1">
          <a:blip r:embed="rId3"/>
          <a:srcRect l="11765" t="22564" r="50000" b="7897"/>
          <a:stretch/>
        </p:blipFill>
        <p:spPr>
          <a:xfrm>
            <a:off x="3056767" y="9699"/>
            <a:ext cx="5683349" cy="6848301"/>
          </a:xfrm>
          <a:prstGeom prst="rect">
            <a:avLst/>
          </a:prstGeom>
        </p:spPr>
      </p:pic>
      <p:sp>
        <p:nvSpPr>
          <p:cNvPr id="5" name="TextBox 4">
            <a:extLst>
              <a:ext uri="{FF2B5EF4-FFF2-40B4-BE49-F238E27FC236}">
                <a16:creationId xmlns:a16="http://schemas.microsoft.com/office/drawing/2014/main" id="{CE1960AE-D9E5-4BB3-894F-74A05566D85D}"/>
              </a:ext>
            </a:extLst>
          </p:cNvPr>
          <p:cNvSpPr txBox="1"/>
          <p:nvPr/>
        </p:nvSpPr>
        <p:spPr>
          <a:xfrm>
            <a:off x="253013" y="442077"/>
            <a:ext cx="3517127" cy="2554545"/>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dirty="0">
                <a:latin typeface="Century Gothic" panose="020B0502020202020204" pitchFamily="34" charset="0"/>
              </a:rPr>
              <a:t>What </a:t>
            </a:r>
            <a:r>
              <a:rPr lang="en-GB" sz="3200" b="1" dirty="0">
                <a:latin typeface="Century Gothic" panose="020B0502020202020204" pitchFamily="34" charset="0"/>
              </a:rPr>
              <a:t>adjectives</a:t>
            </a:r>
            <a:r>
              <a:rPr lang="en-GB" sz="3200" dirty="0">
                <a:latin typeface="Century Gothic" panose="020B0502020202020204" pitchFamily="34" charset="0"/>
              </a:rPr>
              <a:t> do you associate with the word </a:t>
            </a:r>
            <a:r>
              <a:rPr lang="en-GB" sz="3200" b="1" dirty="0">
                <a:latin typeface="Century Gothic" panose="020B0502020202020204" pitchFamily="34" charset="0"/>
              </a:rPr>
              <a:t>female</a:t>
            </a:r>
            <a:r>
              <a:rPr lang="en-GB" sz="3200" dirty="0">
                <a:latin typeface="Century Gothic" panose="020B0502020202020204" pitchFamily="34" charset="0"/>
              </a:rPr>
              <a:t>?</a:t>
            </a:r>
          </a:p>
        </p:txBody>
      </p:sp>
      <p:sp>
        <p:nvSpPr>
          <p:cNvPr id="6" name="TextBox 5">
            <a:extLst>
              <a:ext uri="{FF2B5EF4-FFF2-40B4-BE49-F238E27FC236}">
                <a16:creationId xmlns:a16="http://schemas.microsoft.com/office/drawing/2014/main" id="{320CAE60-2BF0-47D0-B37C-C55B2B3E43B4}"/>
              </a:ext>
            </a:extLst>
          </p:cNvPr>
          <p:cNvSpPr txBox="1"/>
          <p:nvPr/>
        </p:nvSpPr>
        <p:spPr>
          <a:xfrm>
            <a:off x="253014" y="3429000"/>
            <a:ext cx="3517127" cy="206210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dirty="0">
                <a:latin typeface="Century Gothic" panose="020B0502020202020204" pitchFamily="34" charset="0"/>
              </a:rPr>
              <a:t>What might the </a:t>
            </a:r>
            <a:r>
              <a:rPr lang="en-GB" sz="3200" b="1" dirty="0">
                <a:latin typeface="Century Gothic" panose="020B0502020202020204" pitchFamily="34" charset="0"/>
              </a:rPr>
              <a:t>positives</a:t>
            </a:r>
            <a:r>
              <a:rPr lang="en-GB" sz="3200" dirty="0">
                <a:latin typeface="Century Gothic" panose="020B0502020202020204" pitchFamily="34" charset="0"/>
              </a:rPr>
              <a:t> of being a </a:t>
            </a:r>
            <a:r>
              <a:rPr lang="en-GB" sz="3200" b="1" dirty="0">
                <a:latin typeface="Century Gothic" panose="020B0502020202020204" pitchFamily="34" charset="0"/>
              </a:rPr>
              <a:t>female</a:t>
            </a:r>
            <a:r>
              <a:rPr lang="en-GB" sz="3200" dirty="0">
                <a:latin typeface="Century Gothic" panose="020B0502020202020204" pitchFamily="34" charset="0"/>
              </a:rPr>
              <a:t> be?</a:t>
            </a:r>
          </a:p>
        </p:txBody>
      </p:sp>
      <p:sp>
        <p:nvSpPr>
          <p:cNvPr id="7" name="TextBox 6">
            <a:extLst>
              <a:ext uri="{FF2B5EF4-FFF2-40B4-BE49-F238E27FC236}">
                <a16:creationId xmlns:a16="http://schemas.microsoft.com/office/drawing/2014/main" id="{2E8AFD7D-B841-4821-B245-A82E84BDFFB1}"/>
              </a:ext>
            </a:extLst>
          </p:cNvPr>
          <p:cNvSpPr txBox="1"/>
          <p:nvPr/>
        </p:nvSpPr>
        <p:spPr>
          <a:xfrm>
            <a:off x="8421861" y="216994"/>
            <a:ext cx="3517127" cy="206210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dirty="0">
                <a:latin typeface="Century Gothic" panose="020B0502020202020204" pitchFamily="34" charset="0"/>
              </a:rPr>
              <a:t>What might the </a:t>
            </a:r>
            <a:r>
              <a:rPr lang="en-GB" sz="3200" b="1" dirty="0">
                <a:latin typeface="Century Gothic" panose="020B0502020202020204" pitchFamily="34" charset="0"/>
              </a:rPr>
              <a:t>negatives</a:t>
            </a:r>
            <a:r>
              <a:rPr lang="en-GB" sz="3200" dirty="0">
                <a:latin typeface="Century Gothic" panose="020B0502020202020204" pitchFamily="34" charset="0"/>
              </a:rPr>
              <a:t> of being a </a:t>
            </a:r>
            <a:r>
              <a:rPr lang="en-GB" sz="3200" b="1" dirty="0">
                <a:latin typeface="Century Gothic" panose="020B0502020202020204" pitchFamily="34" charset="0"/>
              </a:rPr>
              <a:t>female</a:t>
            </a:r>
            <a:r>
              <a:rPr lang="en-GB" sz="3200" dirty="0">
                <a:latin typeface="Century Gothic" panose="020B0502020202020204" pitchFamily="34" charset="0"/>
              </a:rPr>
              <a:t> be?</a:t>
            </a:r>
          </a:p>
        </p:txBody>
      </p:sp>
      <p:sp>
        <p:nvSpPr>
          <p:cNvPr id="8" name="TextBox 7">
            <a:extLst>
              <a:ext uri="{FF2B5EF4-FFF2-40B4-BE49-F238E27FC236}">
                <a16:creationId xmlns:a16="http://schemas.microsoft.com/office/drawing/2014/main" id="{D42F10FB-B175-4F67-8931-C48F3FA10636}"/>
              </a:ext>
            </a:extLst>
          </p:cNvPr>
          <p:cNvSpPr txBox="1"/>
          <p:nvPr/>
        </p:nvSpPr>
        <p:spPr>
          <a:xfrm>
            <a:off x="8421859" y="2651540"/>
            <a:ext cx="3517127" cy="403187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b="1" dirty="0">
                <a:solidFill>
                  <a:schemeClr val="accent6">
                    <a:lumMod val="75000"/>
                  </a:schemeClr>
                </a:solidFill>
                <a:latin typeface="Century Gothic" panose="020B0502020202020204" pitchFamily="34" charset="0"/>
              </a:rPr>
              <a:t>The global perspective</a:t>
            </a:r>
            <a:r>
              <a:rPr lang="en-GB" sz="3200" b="1" dirty="0">
                <a:latin typeface="Century Gothic" panose="020B0502020202020204" pitchFamily="34" charset="0"/>
              </a:rPr>
              <a:t>: </a:t>
            </a:r>
            <a:r>
              <a:rPr lang="en-GB" sz="3200" dirty="0">
                <a:latin typeface="Century Gothic" panose="020B0502020202020204" pitchFamily="34" charset="0"/>
              </a:rPr>
              <a:t>Do </a:t>
            </a:r>
            <a:r>
              <a:rPr lang="en-GB" sz="3200" b="1" dirty="0">
                <a:latin typeface="Century Gothic" panose="020B0502020202020204" pitchFamily="34" charset="0"/>
              </a:rPr>
              <a:t>females</a:t>
            </a:r>
            <a:r>
              <a:rPr lang="en-GB" sz="3200" dirty="0">
                <a:latin typeface="Century Gothic" panose="020B0502020202020204" pitchFamily="34" charset="0"/>
              </a:rPr>
              <a:t> experience life differently, depending on the </a:t>
            </a:r>
            <a:r>
              <a:rPr lang="en-GB" sz="3200" b="1" dirty="0">
                <a:latin typeface="Century Gothic" panose="020B0502020202020204" pitchFamily="34" charset="0"/>
              </a:rPr>
              <a:t>country</a:t>
            </a:r>
            <a:r>
              <a:rPr lang="en-GB" sz="3200" dirty="0">
                <a:latin typeface="Century Gothic" panose="020B0502020202020204" pitchFamily="34" charset="0"/>
              </a:rPr>
              <a:t> in which they live.</a:t>
            </a:r>
          </a:p>
        </p:txBody>
      </p:sp>
    </p:spTree>
    <p:extLst>
      <p:ext uri="{BB962C8B-B14F-4D97-AF65-F5344CB8AC3E}">
        <p14:creationId xmlns:p14="http://schemas.microsoft.com/office/powerpoint/2010/main" val="313356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64426-32F4-4591-B374-493CFE65131A}"/>
              </a:ext>
            </a:extLst>
          </p:cNvPr>
          <p:cNvPicPr>
            <a:picLocks noChangeAspect="1"/>
          </p:cNvPicPr>
          <p:nvPr/>
        </p:nvPicPr>
        <p:blipFill rotWithShape="1">
          <a:blip r:embed="rId3"/>
          <a:srcRect l="51722" t="17641" r="12399" b="12821"/>
          <a:stretch/>
        </p:blipFill>
        <p:spPr>
          <a:xfrm>
            <a:off x="3418448" y="0"/>
            <a:ext cx="5355103" cy="6876436"/>
          </a:xfrm>
          <a:prstGeom prst="rect">
            <a:avLst/>
          </a:prstGeom>
        </p:spPr>
      </p:pic>
      <p:sp>
        <p:nvSpPr>
          <p:cNvPr id="6" name="TextBox 5">
            <a:extLst>
              <a:ext uri="{FF2B5EF4-FFF2-40B4-BE49-F238E27FC236}">
                <a16:creationId xmlns:a16="http://schemas.microsoft.com/office/drawing/2014/main" id="{320CAE60-2BF0-47D0-B37C-C55B2B3E43B4}"/>
              </a:ext>
            </a:extLst>
          </p:cNvPr>
          <p:cNvSpPr txBox="1"/>
          <p:nvPr/>
        </p:nvSpPr>
        <p:spPr>
          <a:xfrm>
            <a:off x="253014" y="3429000"/>
            <a:ext cx="3517127" cy="206210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dirty="0">
                <a:latin typeface="Century Gothic" panose="020B0502020202020204" pitchFamily="34" charset="0"/>
              </a:rPr>
              <a:t>What might the </a:t>
            </a:r>
            <a:r>
              <a:rPr lang="en-GB" sz="3200" b="1" dirty="0">
                <a:latin typeface="Century Gothic" panose="020B0502020202020204" pitchFamily="34" charset="0"/>
              </a:rPr>
              <a:t>positives</a:t>
            </a:r>
            <a:r>
              <a:rPr lang="en-GB" sz="3200" dirty="0">
                <a:latin typeface="Century Gothic" panose="020B0502020202020204" pitchFamily="34" charset="0"/>
              </a:rPr>
              <a:t> of being a </a:t>
            </a:r>
            <a:r>
              <a:rPr lang="en-GB" sz="3200" b="1" dirty="0">
                <a:latin typeface="Century Gothic" panose="020B0502020202020204" pitchFamily="34" charset="0"/>
              </a:rPr>
              <a:t>male</a:t>
            </a:r>
            <a:r>
              <a:rPr lang="en-GB" sz="3200" dirty="0">
                <a:latin typeface="Century Gothic" panose="020B0502020202020204" pitchFamily="34" charset="0"/>
              </a:rPr>
              <a:t> be?</a:t>
            </a:r>
          </a:p>
        </p:txBody>
      </p:sp>
      <p:sp>
        <p:nvSpPr>
          <p:cNvPr id="8" name="TextBox 7">
            <a:extLst>
              <a:ext uri="{FF2B5EF4-FFF2-40B4-BE49-F238E27FC236}">
                <a16:creationId xmlns:a16="http://schemas.microsoft.com/office/drawing/2014/main" id="{D42F10FB-B175-4F67-8931-C48F3FA10636}"/>
              </a:ext>
            </a:extLst>
          </p:cNvPr>
          <p:cNvSpPr txBox="1"/>
          <p:nvPr/>
        </p:nvSpPr>
        <p:spPr>
          <a:xfrm>
            <a:off x="8421861" y="2609336"/>
            <a:ext cx="3517127" cy="403187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b="1" dirty="0">
                <a:solidFill>
                  <a:schemeClr val="accent6">
                    <a:lumMod val="75000"/>
                  </a:schemeClr>
                </a:solidFill>
                <a:latin typeface="Century Gothic" panose="020B0502020202020204" pitchFamily="34" charset="0"/>
              </a:rPr>
              <a:t>The global perspective</a:t>
            </a:r>
            <a:r>
              <a:rPr lang="en-GB" sz="3200" b="1" dirty="0">
                <a:latin typeface="Century Gothic" panose="020B0502020202020204" pitchFamily="34" charset="0"/>
              </a:rPr>
              <a:t>: </a:t>
            </a:r>
            <a:r>
              <a:rPr lang="en-GB" sz="3200" dirty="0">
                <a:latin typeface="Century Gothic" panose="020B0502020202020204" pitchFamily="34" charset="0"/>
              </a:rPr>
              <a:t>Do </a:t>
            </a:r>
            <a:r>
              <a:rPr lang="en-GB" sz="3200" b="1" dirty="0">
                <a:latin typeface="Century Gothic" panose="020B0502020202020204" pitchFamily="34" charset="0"/>
              </a:rPr>
              <a:t>males</a:t>
            </a:r>
            <a:r>
              <a:rPr lang="en-GB" sz="3200" dirty="0">
                <a:latin typeface="Century Gothic" panose="020B0502020202020204" pitchFamily="34" charset="0"/>
              </a:rPr>
              <a:t> experience life differently, depending on the </a:t>
            </a:r>
            <a:r>
              <a:rPr lang="en-GB" sz="3200" b="1" dirty="0">
                <a:latin typeface="Century Gothic" panose="020B0502020202020204" pitchFamily="34" charset="0"/>
              </a:rPr>
              <a:t>country</a:t>
            </a:r>
            <a:r>
              <a:rPr lang="en-GB" sz="3200" dirty="0">
                <a:latin typeface="Century Gothic" panose="020B0502020202020204" pitchFamily="34" charset="0"/>
              </a:rPr>
              <a:t> in which they live.</a:t>
            </a:r>
          </a:p>
        </p:txBody>
      </p:sp>
      <p:sp>
        <p:nvSpPr>
          <p:cNvPr id="7" name="TextBox 6">
            <a:extLst>
              <a:ext uri="{FF2B5EF4-FFF2-40B4-BE49-F238E27FC236}">
                <a16:creationId xmlns:a16="http://schemas.microsoft.com/office/drawing/2014/main" id="{2E8AFD7D-B841-4821-B245-A82E84BDFFB1}"/>
              </a:ext>
            </a:extLst>
          </p:cNvPr>
          <p:cNvSpPr txBox="1"/>
          <p:nvPr/>
        </p:nvSpPr>
        <p:spPr>
          <a:xfrm>
            <a:off x="8421861" y="231062"/>
            <a:ext cx="3517127" cy="206210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dirty="0">
                <a:latin typeface="Century Gothic" panose="020B0502020202020204" pitchFamily="34" charset="0"/>
              </a:rPr>
              <a:t>What might the </a:t>
            </a:r>
            <a:r>
              <a:rPr lang="en-GB" sz="3200" b="1" dirty="0">
                <a:latin typeface="Century Gothic" panose="020B0502020202020204" pitchFamily="34" charset="0"/>
              </a:rPr>
              <a:t>negatives</a:t>
            </a:r>
            <a:r>
              <a:rPr lang="en-GB" sz="3200" dirty="0">
                <a:latin typeface="Century Gothic" panose="020B0502020202020204" pitchFamily="34" charset="0"/>
              </a:rPr>
              <a:t> of being a </a:t>
            </a:r>
            <a:r>
              <a:rPr lang="en-GB" sz="3200" b="1" dirty="0">
                <a:latin typeface="Century Gothic" panose="020B0502020202020204" pitchFamily="34" charset="0"/>
              </a:rPr>
              <a:t>male</a:t>
            </a:r>
            <a:r>
              <a:rPr lang="en-GB" sz="3200" dirty="0">
                <a:latin typeface="Century Gothic" panose="020B0502020202020204" pitchFamily="34" charset="0"/>
              </a:rPr>
              <a:t> be?</a:t>
            </a:r>
          </a:p>
        </p:txBody>
      </p:sp>
      <p:sp>
        <p:nvSpPr>
          <p:cNvPr id="5" name="TextBox 4">
            <a:extLst>
              <a:ext uri="{FF2B5EF4-FFF2-40B4-BE49-F238E27FC236}">
                <a16:creationId xmlns:a16="http://schemas.microsoft.com/office/drawing/2014/main" id="{CE1960AE-D9E5-4BB3-894F-74A05566D85D}"/>
              </a:ext>
            </a:extLst>
          </p:cNvPr>
          <p:cNvSpPr txBox="1"/>
          <p:nvPr/>
        </p:nvSpPr>
        <p:spPr>
          <a:xfrm>
            <a:off x="253013" y="442077"/>
            <a:ext cx="3517127" cy="206210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dirty="0">
                <a:latin typeface="Century Gothic" panose="020B0502020202020204" pitchFamily="34" charset="0"/>
              </a:rPr>
              <a:t>What </a:t>
            </a:r>
            <a:r>
              <a:rPr lang="en-GB" sz="3200" b="1" dirty="0">
                <a:latin typeface="Century Gothic" panose="020B0502020202020204" pitchFamily="34" charset="0"/>
              </a:rPr>
              <a:t>adjectives</a:t>
            </a:r>
            <a:r>
              <a:rPr lang="en-GB" sz="3200" dirty="0">
                <a:latin typeface="Century Gothic" panose="020B0502020202020204" pitchFamily="34" charset="0"/>
              </a:rPr>
              <a:t> do you associate with the word </a:t>
            </a:r>
            <a:r>
              <a:rPr lang="en-GB" sz="3200" b="1" dirty="0">
                <a:latin typeface="Century Gothic" panose="020B0502020202020204" pitchFamily="34" charset="0"/>
              </a:rPr>
              <a:t>male</a:t>
            </a:r>
            <a:r>
              <a:rPr lang="en-GB" sz="3200" dirty="0">
                <a:latin typeface="Century Gothic" panose="020B0502020202020204" pitchFamily="34" charset="0"/>
              </a:rPr>
              <a:t>?</a:t>
            </a:r>
          </a:p>
        </p:txBody>
      </p:sp>
    </p:spTree>
    <p:extLst>
      <p:ext uri="{BB962C8B-B14F-4D97-AF65-F5344CB8AC3E}">
        <p14:creationId xmlns:p14="http://schemas.microsoft.com/office/powerpoint/2010/main" val="4638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138E70-6676-4DD5-93F4-B67163076FCC}"/>
              </a:ext>
            </a:extLst>
          </p:cNvPr>
          <p:cNvPicPr>
            <a:picLocks noGrp="1" noChangeAspect="1"/>
          </p:cNvPicPr>
          <p:nvPr>
            <p:ph idx="1"/>
          </p:nvPr>
        </p:nvPicPr>
        <p:blipFill>
          <a:blip r:embed="rId3"/>
          <a:stretch>
            <a:fillRect/>
          </a:stretch>
        </p:blipFill>
        <p:spPr>
          <a:xfrm>
            <a:off x="6095472" y="3428703"/>
            <a:ext cx="6096528" cy="3429297"/>
          </a:xfrm>
          <a:prstGeom prst="rect">
            <a:avLst/>
          </a:prstGeom>
        </p:spPr>
      </p:pic>
      <p:pic>
        <p:nvPicPr>
          <p:cNvPr id="4" name="Picture 3">
            <a:extLst>
              <a:ext uri="{FF2B5EF4-FFF2-40B4-BE49-F238E27FC236}">
                <a16:creationId xmlns:a16="http://schemas.microsoft.com/office/drawing/2014/main" id="{BCF3BFC1-E4D6-404C-8EC7-5C74EC82A520}"/>
              </a:ext>
            </a:extLst>
          </p:cNvPr>
          <p:cNvPicPr>
            <a:picLocks noChangeAspect="1"/>
          </p:cNvPicPr>
          <p:nvPr/>
        </p:nvPicPr>
        <p:blipFill>
          <a:blip r:embed="rId4"/>
          <a:stretch>
            <a:fillRect/>
          </a:stretch>
        </p:blipFill>
        <p:spPr>
          <a:xfrm>
            <a:off x="148883" y="0"/>
            <a:ext cx="6096528" cy="3429297"/>
          </a:xfrm>
          <a:prstGeom prst="rect">
            <a:avLst/>
          </a:prstGeom>
        </p:spPr>
      </p:pic>
      <p:sp>
        <p:nvSpPr>
          <p:cNvPr id="6" name="Rectangle 5">
            <a:extLst>
              <a:ext uri="{FF2B5EF4-FFF2-40B4-BE49-F238E27FC236}">
                <a16:creationId xmlns:a16="http://schemas.microsoft.com/office/drawing/2014/main" id="{96A7ADD9-BC21-4D62-8FA2-C8AC240F748D}"/>
              </a:ext>
            </a:extLst>
          </p:cNvPr>
          <p:cNvSpPr/>
          <p:nvPr/>
        </p:nvSpPr>
        <p:spPr>
          <a:xfrm>
            <a:off x="693288" y="4120886"/>
            <a:ext cx="5007718" cy="1569660"/>
          </a:xfrm>
          <a:prstGeom prst="rect">
            <a:avLst/>
          </a:prstGeom>
          <a:noFill/>
        </p:spPr>
        <p:txBody>
          <a:bodyPr wrap="none" lIns="91440" tIns="45720" rIns="91440" bIns="45720">
            <a:spAutoFit/>
          </a:bodyPr>
          <a:lstStyle/>
          <a:p>
            <a:pPr algn="ctr"/>
            <a:r>
              <a:rPr lang="en-US" sz="9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Feedback</a:t>
            </a:r>
            <a:endParaRPr lang="en-US" sz="9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7" name="Rectangle 6">
            <a:extLst>
              <a:ext uri="{FF2B5EF4-FFF2-40B4-BE49-F238E27FC236}">
                <a16:creationId xmlns:a16="http://schemas.microsoft.com/office/drawing/2014/main" id="{10942210-F1C5-4689-AC23-B3DDAB71A8A8}"/>
              </a:ext>
            </a:extLst>
          </p:cNvPr>
          <p:cNvSpPr/>
          <p:nvPr/>
        </p:nvSpPr>
        <p:spPr>
          <a:xfrm>
            <a:off x="6514968" y="929522"/>
            <a:ext cx="5007718" cy="1569660"/>
          </a:xfrm>
          <a:prstGeom prst="rect">
            <a:avLst/>
          </a:prstGeom>
          <a:noFill/>
        </p:spPr>
        <p:txBody>
          <a:bodyPr wrap="none" lIns="91440" tIns="45720" rIns="91440" bIns="45720">
            <a:spAutoFit/>
          </a:bodyPr>
          <a:lstStyle/>
          <a:p>
            <a:pPr algn="ctr"/>
            <a:r>
              <a:rPr lang="en-US" sz="9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Feedback</a:t>
            </a:r>
            <a:endParaRPr lang="en-US" sz="9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941908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D4D7FA-0598-408D-BAA3-3AC7CCF36A76}"/>
              </a:ext>
            </a:extLst>
          </p:cNvPr>
          <p:cNvPicPr>
            <a:picLocks noChangeAspect="1"/>
          </p:cNvPicPr>
          <p:nvPr/>
        </p:nvPicPr>
        <p:blipFill rotWithShape="1">
          <a:blip r:embed="rId3"/>
          <a:srcRect t="10872" r="4237" b="9128"/>
          <a:stretch/>
        </p:blipFill>
        <p:spPr>
          <a:xfrm>
            <a:off x="0" y="0"/>
            <a:ext cx="12191999" cy="6858000"/>
          </a:xfrm>
          <a:prstGeom prst="rect">
            <a:avLst/>
          </a:prstGeom>
        </p:spPr>
      </p:pic>
      <p:sp>
        <p:nvSpPr>
          <p:cNvPr id="9" name="TextBox 8">
            <a:extLst>
              <a:ext uri="{FF2B5EF4-FFF2-40B4-BE49-F238E27FC236}">
                <a16:creationId xmlns:a16="http://schemas.microsoft.com/office/drawing/2014/main" id="{B0995F60-740F-4BCB-881A-86E2F3853BB5}"/>
              </a:ext>
            </a:extLst>
          </p:cNvPr>
          <p:cNvSpPr txBox="1"/>
          <p:nvPr/>
        </p:nvSpPr>
        <p:spPr>
          <a:xfrm>
            <a:off x="501750" y="1166842"/>
            <a:ext cx="5209733" cy="4524315"/>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b="1" dirty="0">
                <a:solidFill>
                  <a:schemeClr val="accent6">
                    <a:lumMod val="75000"/>
                  </a:schemeClr>
                </a:solidFill>
                <a:latin typeface="Century Gothic" panose="020B0502020202020204" pitchFamily="34" charset="0"/>
              </a:rPr>
              <a:t>Gender inequality:</a:t>
            </a:r>
          </a:p>
          <a:p>
            <a:pPr algn="ctr"/>
            <a:r>
              <a:rPr lang="en-GB" sz="3200" dirty="0">
                <a:solidFill>
                  <a:schemeClr val="tx1"/>
                </a:solidFill>
                <a:latin typeface="Century Gothic" panose="020B0502020202020204" pitchFamily="34" charset="0"/>
              </a:rPr>
              <a:t>There is huge gender inequality at both a national and global level. These inequalities are found in politics, health care, education, safety and employment to name a few. </a:t>
            </a:r>
          </a:p>
        </p:txBody>
      </p:sp>
    </p:spTree>
    <p:extLst>
      <p:ext uri="{BB962C8B-B14F-4D97-AF65-F5344CB8AC3E}">
        <p14:creationId xmlns:p14="http://schemas.microsoft.com/office/powerpoint/2010/main" val="105800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EB1F-CB09-4BF3-92B3-AEFE55990892}"/>
              </a:ext>
            </a:extLst>
          </p:cNvPr>
          <p:cNvSpPr>
            <a:spLocks noGrp="1"/>
          </p:cNvSpPr>
          <p:nvPr>
            <p:ph type="title"/>
          </p:nvPr>
        </p:nvSpPr>
        <p:spPr>
          <a:xfrm>
            <a:off x="239151" y="-98474"/>
            <a:ext cx="6118171" cy="867327"/>
          </a:xfrm>
        </p:spPr>
        <p:txBody>
          <a:bodyPr>
            <a:normAutofit/>
          </a:bodyPr>
          <a:lstStyle/>
          <a:p>
            <a:r>
              <a:rPr lang="en-GB" sz="4800" dirty="0">
                <a:latin typeface="Century Gothic" panose="020B0502020202020204" pitchFamily="34" charset="0"/>
              </a:rPr>
              <a:t>Which statistic?</a:t>
            </a:r>
          </a:p>
        </p:txBody>
      </p:sp>
      <p:sp>
        <p:nvSpPr>
          <p:cNvPr id="3" name="Content Placeholder 2">
            <a:extLst>
              <a:ext uri="{FF2B5EF4-FFF2-40B4-BE49-F238E27FC236}">
                <a16:creationId xmlns:a16="http://schemas.microsoft.com/office/drawing/2014/main" id="{8C185726-2DA0-478D-B4FF-6DB74E10375F}"/>
              </a:ext>
            </a:extLst>
          </p:cNvPr>
          <p:cNvSpPr>
            <a:spLocks noGrp="1"/>
          </p:cNvSpPr>
          <p:nvPr>
            <p:ph idx="1"/>
          </p:nvPr>
        </p:nvSpPr>
        <p:spPr>
          <a:xfrm>
            <a:off x="239151" y="633046"/>
            <a:ext cx="11553627" cy="5809687"/>
          </a:xfrm>
          <a:ln w="76200"/>
        </p:spPr>
        <p:style>
          <a:lnRef idx="2">
            <a:schemeClr val="accent3"/>
          </a:lnRef>
          <a:fillRef idx="1">
            <a:schemeClr val="lt1"/>
          </a:fillRef>
          <a:effectRef idx="0">
            <a:schemeClr val="accent3"/>
          </a:effectRef>
          <a:fontRef idx="minor">
            <a:schemeClr val="dk1"/>
          </a:fontRef>
        </p:style>
        <p:txBody>
          <a:bodyPr>
            <a:normAutofit fontScale="92500"/>
          </a:bodyPr>
          <a:lstStyle/>
          <a:p>
            <a:r>
              <a:rPr lang="en-GB" sz="3200" dirty="0">
                <a:latin typeface="Century Gothic" panose="020B0502020202020204" pitchFamily="34" charset="0"/>
              </a:rPr>
              <a:t>Globally, </a:t>
            </a:r>
            <a:r>
              <a:rPr lang="en-GB" sz="3200" b="1" dirty="0">
                <a:latin typeface="Century Gothic" panose="020B0502020202020204" pitchFamily="34" charset="0"/>
              </a:rPr>
              <a:t>550 / 650 / 750 </a:t>
            </a:r>
            <a:r>
              <a:rPr lang="en-GB" sz="3200" dirty="0">
                <a:latin typeface="Century Gothic" panose="020B0502020202020204" pitchFamily="34" charset="0"/>
              </a:rPr>
              <a:t>million women and girls were married before the age of 18</a:t>
            </a:r>
          </a:p>
          <a:p>
            <a:r>
              <a:rPr lang="en-GB" sz="3200" dirty="0">
                <a:latin typeface="Century Gothic" panose="020B0502020202020204" pitchFamily="34" charset="0"/>
              </a:rPr>
              <a:t>In </a:t>
            </a:r>
            <a:r>
              <a:rPr lang="en-GB" sz="3200" b="1" dirty="0">
                <a:latin typeface="Century Gothic" panose="020B0502020202020204" pitchFamily="34" charset="0"/>
              </a:rPr>
              <a:t>7 / 18 / 22 </a:t>
            </a:r>
            <a:r>
              <a:rPr lang="en-GB" sz="3200" dirty="0">
                <a:latin typeface="Century Gothic" panose="020B0502020202020204" pitchFamily="34" charset="0"/>
              </a:rPr>
              <a:t>countries, husbands can legally prevent their wives from working</a:t>
            </a:r>
          </a:p>
          <a:p>
            <a:r>
              <a:rPr lang="en-GB" sz="3200" dirty="0">
                <a:latin typeface="Century Gothic" panose="020B0502020202020204" pitchFamily="34" charset="0"/>
              </a:rPr>
              <a:t>While women have made important inroads into political office across the world, their representation in national parliaments at </a:t>
            </a:r>
            <a:r>
              <a:rPr lang="en-GB" sz="3200" b="1" dirty="0">
                <a:latin typeface="Century Gothic" panose="020B0502020202020204" pitchFamily="34" charset="0"/>
              </a:rPr>
              <a:t>23.7% / 36.1% / 42.9% </a:t>
            </a:r>
            <a:r>
              <a:rPr lang="en-GB" sz="3200" dirty="0">
                <a:latin typeface="Century Gothic" panose="020B0502020202020204" pitchFamily="34" charset="0"/>
              </a:rPr>
              <a:t>is still far from parity.</a:t>
            </a:r>
          </a:p>
          <a:p>
            <a:r>
              <a:rPr lang="en-GB" sz="3200" dirty="0">
                <a:latin typeface="Century Gothic" panose="020B0502020202020204" pitchFamily="34" charset="0"/>
              </a:rPr>
              <a:t>About </a:t>
            </a:r>
            <a:r>
              <a:rPr lang="en-GB" sz="3200" b="1" dirty="0">
                <a:latin typeface="Century Gothic" panose="020B0502020202020204" pitchFamily="34" charset="0"/>
              </a:rPr>
              <a:t>one quarter / one third / half </a:t>
            </a:r>
            <a:r>
              <a:rPr lang="en-GB" sz="3200" dirty="0">
                <a:latin typeface="Century Gothic" panose="020B0502020202020204" pitchFamily="34" charset="0"/>
              </a:rPr>
              <a:t>of developing countries have not achieved gender parity in primary education. </a:t>
            </a:r>
          </a:p>
          <a:p>
            <a:r>
              <a:rPr lang="en-GB" sz="3200" dirty="0">
                <a:latin typeface="Century Gothic" panose="020B0502020202020204" pitchFamily="34" charset="0"/>
              </a:rPr>
              <a:t>Worldwide, </a:t>
            </a:r>
            <a:r>
              <a:rPr lang="en-GB" sz="3200" b="1" dirty="0">
                <a:latin typeface="Century Gothic" panose="020B0502020202020204" pitchFamily="34" charset="0"/>
              </a:rPr>
              <a:t>15% / 25% / 35% </a:t>
            </a:r>
            <a:r>
              <a:rPr lang="en-GB" sz="3200" dirty="0">
                <a:latin typeface="Century Gothic" panose="020B0502020202020204" pitchFamily="34" charset="0"/>
              </a:rPr>
              <a:t>per cent of women between 15-49 years of age have experienced physical and/ or sexual intimate partner violence</a:t>
            </a:r>
          </a:p>
        </p:txBody>
      </p:sp>
      <p:sp>
        <p:nvSpPr>
          <p:cNvPr id="5" name="TextBox 4">
            <a:extLst>
              <a:ext uri="{FF2B5EF4-FFF2-40B4-BE49-F238E27FC236}">
                <a16:creationId xmlns:a16="http://schemas.microsoft.com/office/drawing/2014/main" id="{30366A7C-F2C2-40F8-B1A5-5FD636729FCD}"/>
              </a:ext>
            </a:extLst>
          </p:cNvPr>
          <p:cNvSpPr txBox="1"/>
          <p:nvPr/>
        </p:nvSpPr>
        <p:spPr>
          <a:xfrm>
            <a:off x="239151" y="6488668"/>
            <a:ext cx="8440615" cy="369332"/>
          </a:xfrm>
          <a:prstGeom prst="rect">
            <a:avLst/>
          </a:prstGeom>
          <a:noFill/>
        </p:spPr>
        <p:txBody>
          <a:bodyPr wrap="square" rtlCol="0">
            <a:spAutoFit/>
          </a:bodyPr>
          <a:lstStyle/>
          <a:p>
            <a:r>
              <a:rPr lang="en-GB" dirty="0">
                <a:latin typeface="Century Gothic" panose="020B0502020202020204" pitchFamily="34" charset="0"/>
              </a:rPr>
              <a:t>https://www.un.org/sustainabledevelopment/gender-equality/</a:t>
            </a:r>
          </a:p>
        </p:txBody>
      </p:sp>
    </p:spTree>
    <p:extLst>
      <p:ext uri="{BB962C8B-B14F-4D97-AF65-F5344CB8AC3E}">
        <p14:creationId xmlns:p14="http://schemas.microsoft.com/office/powerpoint/2010/main" val="152047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185726-2DA0-478D-B4FF-6DB74E10375F}"/>
              </a:ext>
            </a:extLst>
          </p:cNvPr>
          <p:cNvSpPr>
            <a:spLocks noGrp="1"/>
          </p:cNvSpPr>
          <p:nvPr>
            <p:ph idx="1"/>
          </p:nvPr>
        </p:nvSpPr>
        <p:spPr>
          <a:xfrm>
            <a:off x="239151" y="154745"/>
            <a:ext cx="11591778" cy="6080815"/>
          </a:xfrm>
          <a:ln w="76200"/>
        </p:spPr>
        <p:style>
          <a:lnRef idx="2">
            <a:schemeClr val="accent3"/>
          </a:lnRef>
          <a:fillRef idx="1">
            <a:schemeClr val="lt1"/>
          </a:fillRef>
          <a:effectRef idx="0">
            <a:schemeClr val="accent3"/>
          </a:effectRef>
          <a:fontRef idx="minor">
            <a:schemeClr val="dk1"/>
          </a:fontRef>
        </p:style>
        <p:txBody>
          <a:bodyPr>
            <a:normAutofit lnSpcReduction="10000"/>
          </a:bodyPr>
          <a:lstStyle/>
          <a:p>
            <a:endParaRPr lang="en-GB" sz="800" dirty="0">
              <a:latin typeface="Century Gothic" panose="020B0502020202020204" pitchFamily="34" charset="0"/>
            </a:endParaRPr>
          </a:p>
          <a:p>
            <a:r>
              <a:rPr lang="en-GB" sz="3200" dirty="0">
                <a:latin typeface="Century Gothic" panose="020B0502020202020204" pitchFamily="34" charset="0"/>
              </a:rPr>
              <a:t>Globally, </a:t>
            </a:r>
            <a:r>
              <a:rPr lang="en-GB" sz="3200" b="1" dirty="0">
                <a:latin typeface="Century Gothic" panose="020B0502020202020204" pitchFamily="34" charset="0"/>
              </a:rPr>
              <a:t>750</a:t>
            </a:r>
            <a:r>
              <a:rPr lang="en-GB" sz="3200" dirty="0">
                <a:latin typeface="Century Gothic" panose="020B0502020202020204" pitchFamily="34" charset="0"/>
              </a:rPr>
              <a:t> million women and girls were married before the age of 18</a:t>
            </a:r>
          </a:p>
          <a:p>
            <a:r>
              <a:rPr lang="en-GB" sz="3200" dirty="0">
                <a:latin typeface="Century Gothic" panose="020B0502020202020204" pitchFamily="34" charset="0"/>
              </a:rPr>
              <a:t>In </a:t>
            </a:r>
            <a:r>
              <a:rPr lang="en-GB" sz="3200" b="1" dirty="0">
                <a:latin typeface="Century Gothic" panose="020B0502020202020204" pitchFamily="34" charset="0"/>
              </a:rPr>
              <a:t>18</a:t>
            </a:r>
            <a:r>
              <a:rPr lang="en-GB" sz="3200" dirty="0">
                <a:latin typeface="Century Gothic" panose="020B0502020202020204" pitchFamily="34" charset="0"/>
              </a:rPr>
              <a:t> countries, husbands can legally prevent their wives from working</a:t>
            </a:r>
          </a:p>
          <a:p>
            <a:r>
              <a:rPr lang="en-GB" sz="3200" dirty="0">
                <a:latin typeface="Century Gothic" panose="020B0502020202020204" pitchFamily="34" charset="0"/>
              </a:rPr>
              <a:t>While women have made important inroads into political office across the world, their representation in national parliaments at </a:t>
            </a:r>
            <a:r>
              <a:rPr lang="en-GB" sz="3200" b="1" dirty="0">
                <a:latin typeface="Century Gothic" panose="020B0502020202020204" pitchFamily="34" charset="0"/>
              </a:rPr>
              <a:t>23.7</a:t>
            </a:r>
            <a:r>
              <a:rPr lang="en-GB" sz="3200" dirty="0">
                <a:latin typeface="Century Gothic" panose="020B0502020202020204" pitchFamily="34" charset="0"/>
              </a:rPr>
              <a:t> per cent is still far from parity.</a:t>
            </a:r>
          </a:p>
          <a:p>
            <a:r>
              <a:rPr lang="en-GB" sz="3200" dirty="0">
                <a:latin typeface="Century Gothic" panose="020B0502020202020204" pitchFamily="34" charset="0"/>
              </a:rPr>
              <a:t>About </a:t>
            </a:r>
            <a:r>
              <a:rPr lang="en-GB" sz="3200" b="1" dirty="0">
                <a:latin typeface="Century Gothic" panose="020B0502020202020204" pitchFamily="34" charset="0"/>
              </a:rPr>
              <a:t>one third </a:t>
            </a:r>
            <a:r>
              <a:rPr lang="en-GB" sz="3200" dirty="0">
                <a:latin typeface="Century Gothic" panose="020B0502020202020204" pitchFamily="34" charset="0"/>
              </a:rPr>
              <a:t>of developing countries have not achieved gender parity in primary education. </a:t>
            </a:r>
          </a:p>
          <a:p>
            <a:r>
              <a:rPr lang="en-GB" sz="3200" dirty="0">
                <a:latin typeface="Century Gothic" panose="020B0502020202020204" pitchFamily="34" charset="0"/>
              </a:rPr>
              <a:t>Worldwide, </a:t>
            </a:r>
            <a:r>
              <a:rPr lang="en-GB" sz="3200" b="1" dirty="0">
                <a:latin typeface="Century Gothic" panose="020B0502020202020204" pitchFamily="34" charset="0"/>
              </a:rPr>
              <a:t>35</a:t>
            </a:r>
            <a:r>
              <a:rPr lang="en-GB" sz="3200" dirty="0">
                <a:latin typeface="Century Gothic" panose="020B0502020202020204" pitchFamily="34" charset="0"/>
              </a:rPr>
              <a:t> per cent of women between 15-49 years of age have experienced physical and/ or sexual intimate partner violence</a:t>
            </a:r>
          </a:p>
        </p:txBody>
      </p:sp>
      <p:sp>
        <p:nvSpPr>
          <p:cNvPr id="5" name="TextBox 4">
            <a:extLst>
              <a:ext uri="{FF2B5EF4-FFF2-40B4-BE49-F238E27FC236}">
                <a16:creationId xmlns:a16="http://schemas.microsoft.com/office/drawing/2014/main" id="{30366A7C-F2C2-40F8-B1A5-5FD636729FCD}"/>
              </a:ext>
            </a:extLst>
          </p:cNvPr>
          <p:cNvSpPr txBox="1"/>
          <p:nvPr/>
        </p:nvSpPr>
        <p:spPr>
          <a:xfrm>
            <a:off x="239151" y="6488668"/>
            <a:ext cx="8440615" cy="369332"/>
          </a:xfrm>
          <a:prstGeom prst="rect">
            <a:avLst/>
          </a:prstGeom>
          <a:noFill/>
        </p:spPr>
        <p:txBody>
          <a:bodyPr wrap="square" rtlCol="0">
            <a:spAutoFit/>
          </a:bodyPr>
          <a:lstStyle/>
          <a:p>
            <a:r>
              <a:rPr lang="en-GB" dirty="0">
                <a:latin typeface="Century Gothic" panose="020B0502020202020204" pitchFamily="34" charset="0"/>
              </a:rPr>
              <a:t>https://www.un.org/sustainabledevelopment/gender-equality/</a:t>
            </a:r>
          </a:p>
        </p:txBody>
      </p:sp>
      <p:sp>
        <p:nvSpPr>
          <p:cNvPr id="4" name="Rectangle 3">
            <a:extLst>
              <a:ext uri="{FF2B5EF4-FFF2-40B4-BE49-F238E27FC236}">
                <a16:creationId xmlns:a16="http://schemas.microsoft.com/office/drawing/2014/main" id="{5CE60940-9F61-4B27-8C24-BB51290A9F86}"/>
              </a:ext>
            </a:extLst>
          </p:cNvPr>
          <p:cNvSpPr/>
          <p:nvPr/>
        </p:nvSpPr>
        <p:spPr>
          <a:xfrm rot="20046143">
            <a:off x="2082483" y="1560155"/>
            <a:ext cx="7905114" cy="3046988"/>
          </a:xfrm>
          <a:prstGeom prst="rect">
            <a:avLst/>
          </a:prstGeom>
          <a:noFill/>
        </p:spPr>
        <p:txBody>
          <a:bodyPr wrap="none" lIns="91440" tIns="45720" rIns="91440" bIns="45720">
            <a:spAutoFit/>
          </a:bodyPr>
          <a:lstStyle/>
          <a:p>
            <a:pPr algn="ctr"/>
            <a:r>
              <a:rPr lang="en-US" sz="9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How does this </a:t>
            </a:r>
          </a:p>
          <a:p>
            <a:pPr algn="ctr"/>
            <a:r>
              <a:rPr lang="en-US" sz="9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make you feel?</a:t>
            </a:r>
          </a:p>
        </p:txBody>
      </p:sp>
    </p:spTree>
    <p:extLst>
      <p:ext uri="{BB962C8B-B14F-4D97-AF65-F5344CB8AC3E}">
        <p14:creationId xmlns:p14="http://schemas.microsoft.com/office/powerpoint/2010/main" val="153778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02D9488-F232-4FB5-9F4A-23991B43FA0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490"/>
          <a:stretch/>
        </p:blipFill>
        <p:spPr>
          <a:xfrm>
            <a:off x="6805633" y="143078"/>
            <a:ext cx="5343039" cy="2846179"/>
          </a:xfrm>
        </p:spPr>
      </p:pic>
      <p:sp>
        <p:nvSpPr>
          <p:cNvPr id="8" name="TextBox 7">
            <a:extLst>
              <a:ext uri="{FF2B5EF4-FFF2-40B4-BE49-F238E27FC236}">
                <a16:creationId xmlns:a16="http://schemas.microsoft.com/office/drawing/2014/main" id="{975930D0-F6E5-4F93-8075-9F8651C2B2E6}"/>
              </a:ext>
            </a:extLst>
          </p:cNvPr>
          <p:cNvSpPr txBox="1"/>
          <p:nvPr/>
        </p:nvSpPr>
        <p:spPr>
          <a:xfrm>
            <a:off x="6805633" y="3175492"/>
            <a:ext cx="5299712" cy="3539430"/>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b="1" dirty="0">
                <a:solidFill>
                  <a:schemeClr val="accent6">
                    <a:lumMod val="75000"/>
                  </a:schemeClr>
                </a:solidFill>
                <a:latin typeface="Century Gothic" panose="020B0502020202020204" pitchFamily="34" charset="0"/>
              </a:rPr>
              <a:t>The Global Perspective:</a:t>
            </a:r>
          </a:p>
          <a:p>
            <a:r>
              <a:rPr lang="en-GB" sz="3200" dirty="0">
                <a:solidFill>
                  <a:schemeClr val="tx1"/>
                </a:solidFill>
                <a:latin typeface="Century Gothic" panose="020B0502020202020204" pitchFamily="34" charset="0"/>
              </a:rPr>
              <a:t>Gender inequality is even more apparent when looking globally.</a:t>
            </a:r>
          </a:p>
          <a:p>
            <a:r>
              <a:rPr lang="en-GB" sz="3200" dirty="0">
                <a:solidFill>
                  <a:schemeClr val="tx1"/>
                </a:solidFill>
                <a:latin typeface="Century Gothic" panose="020B0502020202020204" pitchFamily="34" charset="0"/>
              </a:rPr>
              <a:t>Can you identify the places that these statistics relate to? </a:t>
            </a:r>
          </a:p>
        </p:txBody>
      </p:sp>
      <p:sp>
        <p:nvSpPr>
          <p:cNvPr id="9" name="TextBox 8">
            <a:extLst>
              <a:ext uri="{FF2B5EF4-FFF2-40B4-BE49-F238E27FC236}">
                <a16:creationId xmlns:a16="http://schemas.microsoft.com/office/drawing/2014/main" id="{335368CF-D0A0-4D13-B973-A2C0AA059D4A}"/>
              </a:ext>
            </a:extLst>
          </p:cNvPr>
          <p:cNvSpPr txBox="1"/>
          <p:nvPr/>
        </p:nvSpPr>
        <p:spPr>
          <a:xfrm>
            <a:off x="224794" y="509290"/>
            <a:ext cx="6443292" cy="6186309"/>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3300" dirty="0">
                <a:latin typeface="Century Gothic" panose="020B0502020202020204" pitchFamily="34" charset="0"/>
              </a:rPr>
              <a:t>Until recently, women in ***** were banned from driving </a:t>
            </a:r>
          </a:p>
          <a:p>
            <a:r>
              <a:rPr lang="en-GB" sz="3300" dirty="0">
                <a:latin typeface="Century Gothic" panose="020B0502020202020204" pitchFamily="34" charset="0"/>
              </a:rPr>
              <a:t>At least 1000 honour killings occur annually in both ***** and *****</a:t>
            </a:r>
          </a:p>
          <a:p>
            <a:r>
              <a:rPr lang="en-GB" sz="3300" dirty="0">
                <a:latin typeface="Century Gothic" panose="020B0502020202020204" pitchFamily="34" charset="0"/>
              </a:rPr>
              <a:t>One in five women on ***** college campuses have experienced sexual assault</a:t>
            </a:r>
          </a:p>
          <a:p>
            <a:r>
              <a:rPr lang="en-GB" sz="3300" dirty="0">
                <a:latin typeface="Century Gothic" panose="020B0502020202020204" pitchFamily="34" charset="0"/>
              </a:rPr>
              <a:t>In the *****, women can’t vote</a:t>
            </a:r>
          </a:p>
          <a:p>
            <a:r>
              <a:rPr lang="en-GB" sz="3300" dirty="0">
                <a:latin typeface="Century Gothic" panose="020B0502020202020204" pitchFamily="34" charset="0"/>
              </a:rPr>
              <a:t>In West and Central ***** over 40% of females are married before their 18</a:t>
            </a:r>
            <a:r>
              <a:rPr lang="en-GB" sz="3300" baseline="30000" dirty="0">
                <a:latin typeface="Century Gothic" panose="020B0502020202020204" pitchFamily="34" charset="0"/>
              </a:rPr>
              <a:t>th</a:t>
            </a:r>
            <a:r>
              <a:rPr lang="en-GB" sz="3300" dirty="0">
                <a:latin typeface="Century Gothic" panose="020B0502020202020204" pitchFamily="34" charset="0"/>
              </a:rPr>
              <a:t> birthday</a:t>
            </a:r>
          </a:p>
        </p:txBody>
      </p:sp>
    </p:spTree>
    <p:extLst>
      <p:ext uri="{BB962C8B-B14F-4D97-AF65-F5344CB8AC3E}">
        <p14:creationId xmlns:p14="http://schemas.microsoft.com/office/powerpoint/2010/main" val="3650939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02D9488-F232-4FB5-9F4A-23991B43FA0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490"/>
          <a:stretch/>
        </p:blipFill>
        <p:spPr>
          <a:xfrm>
            <a:off x="6667494" y="571542"/>
            <a:ext cx="5343039" cy="2846179"/>
          </a:xfrm>
        </p:spPr>
      </p:pic>
      <p:sp>
        <p:nvSpPr>
          <p:cNvPr id="8" name="TextBox 7">
            <a:extLst>
              <a:ext uri="{FF2B5EF4-FFF2-40B4-BE49-F238E27FC236}">
                <a16:creationId xmlns:a16="http://schemas.microsoft.com/office/drawing/2014/main" id="{975930D0-F6E5-4F93-8075-9F8651C2B2E6}"/>
              </a:ext>
            </a:extLst>
          </p:cNvPr>
          <p:cNvSpPr txBox="1"/>
          <p:nvPr/>
        </p:nvSpPr>
        <p:spPr>
          <a:xfrm>
            <a:off x="6667494" y="3586999"/>
            <a:ext cx="5299712" cy="310854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800" b="1" dirty="0">
                <a:solidFill>
                  <a:schemeClr val="accent6">
                    <a:lumMod val="75000"/>
                  </a:schemeClr>
                </a:solidFill>
                <a:latin typeface="Century Gothic" panose="020B0502020202020204" pitchFamily="34" charset="0"/>
              </a:rPr>
              <a:t>The Global Perspective:</a:t>
            </a:r>
          </a:p>
          <a:p>
            <a:r>
              <a:rPr lang="en-GB" sz="2800" dirty="0">
                <a:solidFill>
                  <a:schemeClr val="tx1"/>
                </a:solidFill>
                <a:latin typeface="Century Gothic" panose="020B0502020202020204" pitchFamily="34" charset="0"/>
              </a:rPr>
              <a:t>Gender inequality is even more apparent when looking globally.</a:t>
            </a:r>
          </a:p>
          <a:p>
            <a:r>
              <a:rPr lang="en-GB" sz="2800" dirty="0">
                <a:solidFill>
                  <a:schemeClr val="tx1"/>
                </a:solidFill>
                <a:latin typeface="Century Gothic" panose="020B0502020202020204" pitchFamily="34" charset="0"/>
              </a:rPr>
              <a:t>Can you identify the countries that these statistics relate to? </a:t>
            </a:r>
          </a:p>
        </p:txBody>
      </p:sp>
      <p:sp>
        <p:nvSpPr>
          <p:cNvPr id="9" name="TextBox 8">
            <a:extLst>
              <a:ext uri="{FF2B5EF4-FFF2-40B4-BE49-F238E27FC236}">
                <a16:creationId xmlns:a16="http://schemas.microsoft.com/office/drawing/2014/main" id="{335368CF-D0A0-4D13-B973-A2C0AA059D4A}"/>
              </a:ext>
            </a:extLst>
          </p:cNvPr>
          <p:cNvSpPr txBox="1"/>
          <p:nvPr/>
        </p:nvSpPr>
        <p:spPr>
          <a:xfrm>
            <a:off x="224794" y="139901"/>
            <a:ext cx="6232277" cy="655564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3000" dirty="0">
                <a:latin typeface="Century Gothic" panose="020B0502020202020204" pitchFamily="34" charset="0"/>
              </a:rPr>
              <a:t>Until recently, women in </a:t>
            </a:r>
            <a:r>
              <a:rPr lang="en-GB" sz="3000" b="1" dirty="0">
                <a:latin typeface="Century Gothic" panose="020B0502020202020204" pitchFamily="34" charset="0"/>
              </a:rPr>
              <a:t>Saudi Arabia </a:t>
            </a:r>
            <a:r>
              <a:rPr lang="en-GB" sz="3000" dirty="0">
                <a:latin typeface="Century Gothic" panose="020B0502020202020204" pitchFamily="34" charset="0"/>
              </a:rPr>
              <a:t>were banned from driving </a:t>
            </a:r>
          </a:p>
          <a:p>
            <a:r>
              <a:rPr lang="en-GB" sz="3000" dirty="0">
                <a:latin typeface="Century Gothic" panose="020B0502020202020204" pitchFamily="34" charset="0"/>
              </a:rPr>
              <a:t>At least 1000 honour killings occur annually in both </a:t>
            </a:r>
            <a:r>
              <a:rPr lang="en-GB" sz="3000" b="1" dirty="0">
                <a:latin typeface="Century Gothic" panose="020B0502020202020204" pitchFamily="34" charset="0"/>
              </a:rPr>
              <a:t>India</a:t>
            </a:r>
            <a:r>
              <a:rPr lang="en-GB" sz="3000" dirty="0">
                <a:latin typeface="Century Gothic" panose="020B0502020202020204" pitchFamily="34" charset="0"/>
              </a:rPr>
              <a:t> and </a:t>
            </a:r>
            <a:r>
              <a:rPr lang="en-GB" sz="3000" b="1" dirty="0">
                <a:latin typeface="Century Gothic" panose="020B0502020202020204" pitchFamily="34" charset="0"/>
              </a:rPr>
              <a:t>Pakistan</a:t>
            </a:r>
          </a:p>
          <a:p>
            <a:r>
              <a:rPr lang="en-GB" sz="3000" dirty="0">
                <a:latin typeface="Century Gothic" panose="020B0502020202020204" pitchFamily="34" charset="0"/>
              </a:rPr>
              <a:t>One in five women on </a:t>
            </a:r>
            <a:r>
              <a:rPr lang="en-GB" sz="3000" b="1" dirty="0">
                <a:latin typeface="Century Gothic" panose="020B0502020202020204" pitchFamily="34" charset="0"/>
              </a:rPr>
              <a:t>U.S.</a:t>
            </a:r>
            <a:r>
              <a:rPr lang="en-GB" sz="3000" dirty="0">
                <a:latin typeface="Century Gothic" panose="020B0502020202020204" pitchFamily="34" charset="0"/>
              </a:rPr>
              <a:t> college campuses have experienced sexual assault</a:t>
            </a:r>
          </a:p>
          <a:p>
            <a:r>
              <a:rPr lang="en-GB" sz="3000" dirty="0">
                <a:latin typeface="Century Gothic" panose="020B0502020202020204" pitchFamily="34" charset="0"/>
              </a:rPr>
              <a:t>In the </a:t>
            </a:r>
            <a:r>
              <a:rPr lang="en-GB" sz="3000" b="1" dirty="0">
                <a:latin typeface="Century Gothic" panose="020B0502020202020204" pitchFamily="34" charset="0"/>
              </a:rPr>
              <a:t>Vatican City</a:t>
            </a:r>
            <a:r>
              <a:rPr lang="en-GB" sz="3000" dirty="0">
                <a:latin typeface="Century Gothic" panose="020B0502020202020204" pitchFamily="34" charset="0"/>
              </a:rPr>
              <a:t>, women can’t vote</a:t>
            </a:r>
          </a:p>
          <a:p>
            <a:r>
              <a:rPr lang="en-GB" sz="3000" dirty="0">
                <a:latin typeface="Century Gothic" panose="020B0502020202020204" pitchFamily="34" charset="0"/>
              </a:rPr>
              <a:t>In </a:t>
            </a:r>
            <a:r>
              <a:rPr lang="en-GB" sz="3000" b="1" dirty="0">
                <a:latin typeface="Century Gothic" panose="020B0502020202020204" pitchFamily="34" charset="0"/>
              </a:rPr>
              <a:t>West</a:t>
            </a:r>
            <a:r>
              <a:rPr lang="en-GB" sz="3000" dirty="0">
                <a:latin typeface="Century Gothic" panose="020B0502020202020204" pitchFamily="34" charset="0"/>
              </a:rPr>
              <a:t> and </a:t>
            </a:r>
            <a:r>
              <a:rPr lang="en-GB" sz="3000" b="1" dirty="0">
                <a:latin typeface="Century Gothic" panose="020B0502020202020204" pitchFamily="34" charset="0"/>
              </a:rPr>
              <a:t>Central Africa </a:t>
            </a:r>
            <a:r>
              <a:rPr lang="en-GB" sz="3000" dirty="0">
                <a:latin typeface="Century Gothic" panose="020B0502020202020204" pitchFamily="34" charset="0"/>
              </a:rPr>
              <a:t>over 40% of females are married before their 18</a:t>
            </a:r>
            <a:r>
              <a:rPr lang="en-GB" sz="3000" baseline="30000" dirty="0">
                <a:latin typeface="Century Gothic" panose="020B0502020202020204" pitchFamily="34" charset="0"/>
              </a:rPr>
              <a:t>th</a:t>
            </a:r>
            <a:r>
              <a:rPr lang="en-GB" sz="3000" dirty="0">
                <a:latin typeface="Century Gothic" panose="020B0502020202020204" pitchFamily="34" charset="0"/>
              </a:rPr>
              <a:t> birthday</a:t>
            </a:r>
          </a:p>
        </p:txBody>
      </p:sp>
    </p:spTree>
    <p:extLst>
      <p:ext uri="{BB962C8B-B14F-4D97-AF65-F5344CB8AC3E}">
        <p14:creationId xmlns:p14="http://schemas.microsoft.com/office/powerpoint/2010/main" val="3434231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403</TotalTime>
  <Words>1400</Words>
  <Application>Microsoft Office PowerPoint</Application>
  <PresentationFormat>Widescreen</PresentationFormat>
  <Paragraphs>125</Paragraphs>
  <Slides>18</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Which statistic?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you?</vt:lpstr>
      <vt:lpstr>What about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Allchin</dc:creator>
  <cp:lastModifiedBy>Kelly Allchin</cp:lastModifiedBy>
  <cp:revision>40</cp:revision>
  <dcterms:created xsi:type="dcterms:W3CDTF">2019-03-26T19:57:46Z</dcterms:created>
  <dcterms:modified xsi:type="dcterms:W3CDTF">2019-04-03T19:41:58Z</dcterms:modified>
</cp:coreProperties>
</file>