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81" r:id="rId3"/>
    <p:sldId id="303" r:id="rId4"/>
    <p:sldId id="282" r:id="rId5"/>
    <p:sldId id="283" r:id="rId6"/>
    <p:sldId id="284" r:id="rId7"/>
    <p:sldId id="285" r:id="rId8"/>
    <p:sldId id="286" r:id="rId9"/>
    <p:sldId id="257" r:id="rId10"/>
    <p:sldId id="287" r:id="rId11"/>
    <p:sldId id="289" r:id="rId12"/>
    <p:sldId id="260" r:id="rId13"/>
    <p:sldId id="305" r:id="rId14"/>
    <p:sldId id="262" r:id="rId15"/>
    <p:sldId id="291" r:id="rId16"/>
    <p:sldId id="292" r:id="rId17"/>
    <p:sldId id="293" r:id="rId18"/>
    <p:sldId id="294" r:id="rId19"/>
    <p:sldId id="275" r:id="rId20"/>
    <p:sldId id="304" r:id="rId21"/>
    <p:sldId id="295" r:id="rId22"/>
    <p:sldId id="296" r:id="rId23"/>
    <p:sldId id="298" r:id="rId24"/>
    <p:sldId id="300" r:id="rId25"/>
    <p:sldId id="30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8" d="100"/>
          <a:sy n="68" d="100"/>
        </p:scale>
        <p:origin x="81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03AAF3-0FDF-4E6A-87E1-9660BCFB8E19}" type="datetimeFigureOut">
              <a:rPr lang="en-GB" smtClean="0"/>
              <a:t>08/04/2019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00B90F-AB2C-46CA-9FD2-D6F7E1DD7AA1}" type="slidenum">
              <a:rPr lang="en-GB" smtClean="0"/>
              <a:t>‹#›</a:t>
            </a:fld>
            <a:endParaRPr lang="en-GB"/>
          </a:p>
        </p:txBody>
      </p:sp>
    </p:spTree>
    <p:extLst>
      <p:ext uri="{BB962C8B-B14F-4D97-AF65-F5344CB8AC3E}">
        <p14:creationId xmlns:p14="http://schemas.microsoft.com/office/powerpoint/2010/main" val="2915050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700B90F-AB2C-46CA-9FD2-D6F7E1DD7AA1}" type="slidenum">
              <a:rPr lang="en-GB" smtClean="0"/>
              <a:t>1</a:t>
            </a:fld>
            <a:endParaRPr lang="en-GB"/>
          </a:p>
        </p:txBody>
      </p:sp>
    </p:spTree>
    <p:extLst>
      <p:ext uri="{BB962C8B-B14F-4D97-AF65-F5344CB8AC3E}">
        <p14:creationId xmlns:p14="http://schemas.microsoft.com/office/powerpoint/2010/main" val="843602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A3 printed. One per group.</a:t>
            </a:r>
          </a:p>
        </p:txBody>
      </p:sp>
      <p:sp>
        <p:nvSpPr>
          <p:cNvPr id="4" name="Slide Number Placeholder 3"/>
          <p:cNvSpPr>
            <a:spLocks noGrp="1"/>
          </p:cNvSpPr>
          <p:nvPr>
            <p:ph type="sldNum" sz="quarter" idx="5"/>
          </p:nvPr>
        </p:nvSpPr>
        <p:spPr/>
        <p:txBody>
          <a:bodyPr/>
          <a:lstStyle/>
          <a:p>
            <a:fld id="{F700B90F-AB2C-46CA-9FD2-D6F7E1DD7AA1}" type="slidenum">
              <a:rPr lang="en-GB" smtClean="0"/>
              <a:t>15</a:t>
            </a:fld>
            <a:endParaRPr lang="en-GB"/>
          </a:p>
        </p:txBody>
      </p:sp>
    </p:spTree>
    <p:extLst>
      <p:ext uri="{BB962C8B-B14F-4D97-AF65-F5344CB8AC3E}">
        <p14:creationId xmlns:p14="http://schemas.microsoft.com/office/powerpoint/2010/main" val="4283227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Hyperlinked to printable mini reports. Each group looks at a different country and summarises what is happening. If they can, they should link back to the articles that have been introduced so far.</a:t>
            </a:r>
          </a:p>
        </p:txBody>
      </p:sp>
      <p:sp>
        <p:nvSpPr>
          <p:cNvPr id="4" name="Slide Number Placeholder 3"/>
          <p:cNvSpPr>
            <a:spLocks noGrp="1"/>
          </p:cNvSpPr>
          <p:nvPr>
            <p:ph type="sldNum" sz="quarter" idx="5"/>
          </p:nvPr>
        </p:nvSpPr>
        <p:spPr/>
        <p:txBody>
          <a:bodyPr/>
          <a:lstStyle/>
          <a:p>
            <a:fld id="{F700B90F-AB2C-46CA-9FD2-D6F7E1DD7AA1}" type="slidenum">
              <a:rPr lang="en-GB" smtClean="0"/>
              <a:t>16</a:t>
            </a:fld>
            <a:endParaRPr lang="en-GB"/>
          </a:p>
        </p:txBody>
      </p:sp>
    </p:spTree>
    <p:extLst>
      <p:ext uri="{BB962C8B-B14F-4D97-AF65-F5344CB8AC3E}">
        <p14:creationId xmlns:p14="http://schemas.microsoft.com/office/powerpoint/2010/main" val="196821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700B90F-AB2C-46CA-9FD2-D6F7E1DD7AA1}" type="slidenum">
              <a:rPr lang="en-GB" smtClean="0"/>
              <a:t>17</a:t>
            </a:fld>
            <a:endParaRPr lang="en-GB"/>
          </a:p>
        </p:txBody>
      </p:sp>
    </p:spTree>
    <p:extLst>
      <p:ext uri="{BB962C8B-B14F-4D97-AF65-F5344CB8AC3E}">
        <p14:creationId xmlns:p14="http://schemas.microsoft.com/office/powerpoint/2010/main" val="3205440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points can be debated.</a:t>
            </a:r>
          </a:p>
        </p:txBody>
      </p:sp>
      <p:sp>
        <p:nvSpPr>
          <p:cNvPr id="4" name="Slide Number Placeholder 3"/>
          <p:cNvSpPr>
            <a:spLocks noGrp="1"/>
          </p:cNvSpPr>
          <p:nvPr>
            <p:ph type="sldNum" sz="quarter" idx="5"/>
          </p:nvPr>
        </p:nvSpPr>
        <p:spPr/>
        <p:txBody>
          <a:bodyPr/>
          <a:lstStyle/>
          <a:p>
            <a:fld id="{F700B90F-AB2C-46CA-9FD2-D6F7E1DD7AA1}" type="slidenum">
              <a:rPr lang="en-GB" smtClean="0"/>
              <a:t>18</a:t>
            </a:fld>
            <a:endParaRPr lang="en-GB"/>
          </a:p>
        </p:txBody>
      </p:sp>
    </p:spTree>
    <p:extLst>
      <p:ext uri="{BB962C8B-B14F-4D97-AF65-F5344CB8AC3E}">
        <p14:creationId xmlns:p14="http://schemas.microsoft.com/office/powerpoint/2010/main" val="1465576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Pose this question to the students.</a:t>
            </a:r>
          </a:p>
        </p:txBody>
      </p:sp>
      <p:sp>
        <p:nvSpPr>
          <p:cNvPr id="4" name="Slide Number Placeholder 3"/>
          <p:cNvSpPr>
            <a:spLocks noGrp="1"/>
          </p:cNvSpPr>
          <p:nvPr>
            <p:ph type="sldNum" sz="quarter" idx="5"/>
          </p:nvPr>
        </p:nvSpPr>
        <p:spPr/>
        <p:txBody>
          <a:bodyPr/>
          <a:lstStyle/>
          <a:p>
            <a:fld id="{F700B90F-AB2C-46CA-9FD2-D6F7E1DD7AA1}" type="slidenum">
              <a:rPr lang="en-GB" smtClean="0"/>
              <a:t>19</a:t>
            </a:fld>
            <a:endParaRPr lang="en-GB"/>
          </a:p>
        </p:txBody>
      </p:sp>
    </p:spTree>
    <p:extLst>
      <p:ext uri="{BB962C8B-B14F-4D97-AF65-F5344CB8AC3E}">
        <p14:creationId xmlns:p14="http://schemas.microsoft.com/office/powerpoint/2010/main" val="707537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Encourage students to brainstorm, discuss.</a:t>
            </a:r>
          </a:p>
        </p:txBody>
      </p:sp>
      <p:sp>
        <p:nvSpPr>
          <p:cNvPr id="4" name="Slide Number Placeholder 3"/>
          <p:cNvSpPr>
            <a:spLocks noGrp="1"/>
          </p:cNvSpPr>
          <p:nvPr>
            <p:ph type="sldNum" sz="quarter" idx="5"/>
          </p:nvPr>
        </p:nvSpPr>
        <p:spPr/>
        <p:txBody>
          <a:bodyPr/>
          <a:lstStyle/>
          <a:p>
            <a:fld id="{F700B90F-AB2C-46CA-9FD2-D6F7E1DD7AA1}" type="slidenum">
              <a:rPr lang="en-GB" smtClean="0"/>
              <a:t>20</a:t>
            </a:fld>
            <a:endParaRPr lang="en-GB"/>
          </a:p>
        </p:txBody>
      </p:sp>
    </p:spTree>
    <p:extLst>
      <p:ext uri="{BB962C8B-B14F-4D97-AF65-F5344CB8AC3E}">
        <p14:creationId xmlns:p14="http://schemas.microsoft.com/office/powerpoint/2010/main" val="4031281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that have a range of ideas can fill in this sheet (A4 printed)</a:t>
            </a:r>
          </a:p>
        </p:txBody>
      </p:sp>
      <p:sp>
        <p:nvSpPr>
          <p:cNvPr id="4" name="Slide Number Placeholder 3"/>
          <p:cNvSpPr>
            <a:spLocks noGrp="1"/>
          </p:cNvSpPr>
          <p:nvPr>
            <p:ph type="sldNum" sz="quarter" idx="5"/>
          </p:nvPr>
        </p:nvSpPr>
        <p:spPr/>
        <p:txBody>
          <a:bodyPr/>
          <a:lstStyle/>
          <a:p>
            <a:fld id="{F700B90F-AB2C-46CA-9FD2-D6F7E1DD7AA1}" type="slidenum">
              <a:rPr lang="en-GB" smtClean="0"/>
              <a:t>21</a:t>
            </a:fld>
            <a:endParaRPr lang="en-GB"/>
          </a:p>
        </p:txBody>
      </p:sp>
    </p:spTree>
    <p:extLst>
      <p:ext uri="{BB962C8B-B14F-4D97-AF65-F5344CB8AC3E}">
        <p14:creationId xmlns:p14="http://schemas.microsoft.com/office/powerpoint/2010/main" val="3853359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that have ideas limited to PERSONAL can fill in this (A4 printed)</a:t>
            </a:r>
          </a:p>
        </p:txBody>
      </p:sp>
      <p:sp>
        <p:nvSpPr>
          <p:cNvPr id="4" name="Slide Number Placeholder 3"/>
          <p:cNvSpPr>
            <a:spLocks noGrp="1"/>
          </p:cNvSpPr>
          <p:nvPr>
            <p:ph type="sldNum" sz="quarter" idx="5"/>
          </p:nvPr>
        </p:nvSpPr>
        <p:spPr/>
        <p:txBody>
          <a:bodyPr/>
          <a:lstStyle/>
          <a:p>
            <a:fld id="{F700B90F-AB2C-46CA-9FD2-D6F7E1DD7AA1}" type="slidenum">
              <a:rPr lang="en-GB" smtClean="0"/>
              <a:t>22</a:t>
            </a:fld>
            <a:endParaRPr lang="en-GB"/>
          </a:p>
        </p:txBody>
      </p:sp>
    </p:spTree>
    <p:extLst>
      <p:ext uri="{BB962C8B-B14F-4D97-AF65-F5344CB8AC3E}">
        <p14:creationId xmlns:p14="http://schemas.microsoft.com/office/powerpoint/2010/main" val="1707721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that have ideas limited to NATIONAL can fill in this (A4 printed)</a:t>
            </a:r>
          </a:p>
          <a:p>
            <a:endParaRPr lang="en-GB" dirty="0"/>
          </a:p>
        </p:txBody>
      </p:sp>
      <p:sp>
        <p:nvSpPr>
          <p:cNvPr id="4" name="Slide Number Placeholder 3"/>
          <p:cNvSpPr>
            <a:spLocks noGrp="1"/>
          </p:cNvSpPr>
          <p:nvPr>
            <p:ph type="sldNum" sz="quarter" idx="5"/>
          </p:nvPr>
        </p:nvSpPr>
        <p:spPr/>
        <p:txBody>
          <a:bodyPr/>
          <a:lstStyle/>
          <a:p>
            <a:fld id="{F700B90F-AB2C-46CA-9FD2-D6F7E1DD7AA1}" type="slidenum">
              <a:rPr lang="en-GB" smtClean="0"/>
              <a:t>23</a:t>
            </a:fld>
            <a:endParaRPr lang="en-GB"/>
          </a:p>
        </p:txBody>
      </p:sp>
    </p:spTree>
    <p:extLst>
      <p:ext uri="{BB962C8B-B14F-4D97-AF65-F5344CB8AC3E}">
        <p14:creationId xmlns:p14="http://schemas.microsoft.com/office/powerpoint/2010/main" val="2362723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that have ideas limited to GLOBAL can fill in this (A4 printed)</a:t>
            </a:r>
          </a:p>
          <a:p>
            <a:endParaRPr lang="en-GB" dirty="0"/>
          </a:p>
        </p:txBody>
      </p:sp>
      <p:sp>
        <p:nvSpPr>
          <p:cNvPr id="4" name="Slide Number Placeholder 3"/>
          <p:cNvSpPr>
            <a:spLocks noGrp="1"/>
          </p:cNvSpPr>
          <p:nvPr>
            <p:ph type="sldNum" sz="quarter" idx="5"/>
          </p:nvPr>
        </p:nvSpPr>
        <p:spPr/>
        <p:txBody>
          <a:bodyPr/>
          <a:lstStyle/>
          <a:p>
            <a:fld id="{F700B90F-AB2C-46CA-9FD2-D6F7E1DD7AA1}" type="slidenum">
              <a:rPr lang="en-GB" smtClean="0"/>
              <a:t>24</a:t>
            </a:fld>
            <a:endParaRPr lang="en-GB"/>
          </a:p>
        </p:txBody>
      </p:sp>
    </p:spTree>
    <p:extLst>
      <p:ext uri="{BB962C8B-B14F-4D97-AF65-F5344CB8AC3E}">
        <p14:creationId xmlns:p14="http://schemas.microsoft.com/office/powerpoint/2010/main" val="496613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books or on paper, students brainstorm anything they know about Human Rights. If their knowledge is lacking they should try and define the key words.</a:t>
            </a:r>
          </a:p>
        </p:txBody>
      </p:sp>
      <p:sp>
        <p:nvSpPr>
          <p:cNvPr id="4" name="Slide Number Placeholder 3"/>
          <p:cNvSpPr>
            <a:spLocks noGrp="1"/>
          </p:cNvSpPr>
          <p:nvPr>
            <p:ph type="sldNum" sz="quarter" idx="5"/>
          </p:nvPr>
        </p:nvSpPr>
        <p:spPr/>
        <p:txBody>
          <a:bodyPr/>
          <a:lstStyle/>
          <a:p>
            <a:fld id="{F700B90F-AB2C-46CA-9FD2-D6F7E1DD7AA1}" type="slidenum">
              <a:rPr lang="en-GB" smtClean="0"/>
              <a:t>2</a:t>
            </a:fld>
            <a:endParaRPr lang="en-GB"/>
          </a:p>
        </p:txBody>
      </p:sp>
    </p:spTree>
    <p:extLst>
      <p:ext uri="{BB962C8B-B14F-4D97-AF65-F5344CB8AC3E}">
        <p14:creationId xmlns:p14="http://schemas.microsoft.com/office/powerpoint/2010/main" val="2978383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support and/or resource to encourage ideas and suggestions for </a:t>
            </a:r>
            <a:r>
              <a:rPr lang="en-GB"/>
              <a:t>final activity. </a:t>
            </a:r>
          </a:p>
        </p:txBody>
      </p:sp>
      <p:sp>
        <p:nvSpPr>
          <p:cNvPr id="4" name="Slide Number Placeholder 3"/>
          <p:cNvSpPr>
            <a:spLocks noGrp="1"/>
          </p:cNvSpPr>
          <p:nvPr>
            <p:ph type="sldNum" sz="quarter" idx="5"/>
          </p:nvPr>
        </p:nvSpPr>
        <p:spPr/>
        <p:txBody>
          <a:bodyPr/>
          <a:lstStyle/>
          <a:p>
            <a:fld id="{F700B90F-AB2C-46CA-9FD2-D6F7E1DD7AA1}" type="slidenum">
              <a:rPr lang="en-GB" smtClean="0"/>
              <a:t>25</a:t>
            </a:fld>
            <a:endParaRPr lang="en-GB"/>
          </a:p>
        </p:txBody>
      </p:sp>
    </p:spTree>
    <p:extLst>
      <p:ext uri="{BB962C8B-B14F-4D97-AF65-F5344CB8AC3E}">
        <p14:creationId xmlns:p14="http://schemas.microsoft.com/office/powerpoint/2010/main" val="3315221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Hyperlink to 10 min video. Key message is about the fact that Human Rights are long fought and not yet universal, students will need to consider WHY they are not yet universal.</a:t>
            </a:r>
          </a:p>
        </p:txBody>
      </p:sp>
      <p:sp>
        <p:nvSpPr>
          <p:cNvPr id="4" name="Slide Number Placeholder 3"/>
          <p:cNvSpPr>
            <a:spLocks noGrp="1"/>
          </p:cNvSpPr>
          <p:nvPr>
            <p:ph type="sldNum" sz="quarter" idx="5"/>
          </p:nvPr>
        </p:nvSpPr>
        <p:spPr/>
        <p:txBody>
          <a:bodyPr/>
          <a:lstStyle/>
          <a:p>
            <a:fld id="{F700B90F-AB2C-46CA-9FD2-D6F7E1DD7AA1}" type="slidenum">
              <a:rPr lang="en-GB" smtClean="0"/>
              <a:t>8</a:t>
            </a:fld>
            <a:endParaRPr lang="en-GB"/>
          </a:p>
        </p:txBody>
      </p:sp>
    </p:spTree>
    <p:extLst>
      <p:ext uri="{BB962C8B-B14F-4D97-AF65-F5344CB8AC3E}">
        <p14:creationId xmlns:p14="http://schemas.microsoft.com/office/powerpoint/2010/main" val="908030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 pair, share</a:t>
            </a:r>
          </a:p>
        </p:txBody>
      </p:sp>
      <p:sp>
        <p:nvSpPr>
          <p:cNvPr id="4" name="Slide Number Placeholder 3"/>
          <p:cNvSpPr>
            <a:spLocks noGrp="1"/>
          </p:cNvSpPr>
          <p:nvPr>
            <p:ph type="sldNum" sz="quarter" idx="5"/>
          </p:nvPr>
        </p:nvSpPr>
        <p:spPr/>
        <p:txBody>
          <a:bodyPr/>
          <a:lstStyle/>
          <a:p>
            <a:fld id="{F700B90F-AB2C-46CA-9FD2-D6F7E1DD7AA1}" type="slidenum">
              <a:rPr lang="en-GB" smtClean="0"/>
              <a:t>9</a:t>
            </a:fld>
            <a:endParaRPr lang="en-GB"/>
          </a:p>
        </p:txBody>
      </p:sp>
    </p:spTree>
    <p:extLst>
      <p:ext uri="{BB962C8B-B14F-4D97-AF65-F5344CB8AC3E}">
        <p14:creationId xmlns:p14="http://schemas.microsoft.com/office/powerpoint/2010/main" val="1380000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 pair, share</a:t>
            </a:r>
          </a:p>
        </p:txBody>
      </p:sp>
      <p:sp>
        <p:nvSpPr>
          <p:cNvPr id="4" name="Slide Number Placeholder 3"/>
          <p:cNvSpPr>
            <a:spLocks noGrp="1"/>
          </p:cNvSpPr>
          <p:nvPr>
            <p:ph type="sldNum" sz="quarter" idx="5"/>
          </p:nvPr>
        </p:nvSpPr>
        <p:spPr/>
        <p:txBody>
          <a:bodyPr/>
          <a:lstStyle/>
          <a:p>
            <a:fld id="{F700B90F-AB2C-46CA-9FD2-D6F7E1DD7AA1}" type="slidenum">
              <a:rPr lang="en-GB" smtClean="0"/>
              <a:t>10</a:t>
            </a:fld>
            <a:endParaRPr lang="en-GB"/>
          </a:p>
        </p:txBody>
      </p:sp>
    </p:spTree>
    <p:extLst>
      <p:ext uri="{BB962C8B-B14F-4D97-AF65-F5344CB8AC3E}">
        <p14:creationId xmlns:p14="http://schemas.microsoft.com/office/powerpoint/2010/main" val="1632589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this back to the video, you may wish to play the last 3 mins again.</a:t>
            </a:r>
          </a:p>
        </p:txBody>
      </p:sp>
      <p:sp>
        <p:nvSpPr>
          <p:cNvPr id="4" name="Slide Number Placeholder 3"/>
          <p:cNvSpPr>
            <a:spLocks noGrp="1"/>
          </p:cNvSpPr>
          <p:nvPr>
            <p:ph type="sldNum" sz="quarter" idx="5"/>
          </p:nvPr>
        </p:nvSpPr>
        <p:spPr/>
        <p:txBody>
          <a:bodyPr/>
          <a:lstStyle/>
          <a:p>
            <a:fld id="{F700B90F-AB2C-46CA-9FD2-D6F7E1DD7AA1}" type="slidenum">
              <a:rPr lang="en-GB" smtClean="0"/>
              <a:t>11</a:t>
            </a:fld>
            <a:endParaRPr lang="en-GB"/>
          </a:p>
        </p:txBody>
      </p:sp>
    </p:spTree>
    <p:extLst>
      <p:ext uri="{BB962C8B-B14F-4D97-AF65-F5344CB8AC3E}">
        <p14:creationId xmlns:p14="http://schemas.microsoft.com/office/powerpoint/2010/main" val="488752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use the picture prompts to try and guess the Human Rights.</a:t>
            </a:r>
          </a:p>
        </p:txBody>
      </p:sp>
      <p:sp>
        <p:nvSpPr>
          <p:cNvPr id="4" name="Slide Number Placeholder 3"/>
          <p:cNvSpPr>
            <a:spLocks noGrp="1"/>
          </p:cNvSpPr>
          <p:nvPr>
            <p:ph type="sldNum" sz="quarter" idx="5"/>
          </p:nvPr>
        </p:nvSpPr>
        <p:spPr/>
        <p:txBody>
          <a:bodyPr/>
          <a:lstStyle/>
          <a:p>
            <a:fld id="{F700B90F-AB2C-46CA-9FD2-D6F7E1DD7AA1}" type="slidenum">
              <a:rPr lang="en-GB" smtClean="0"/>
              <a:t>12</a:t>
            </a:fld>
            <a:endParaRPr lang="en-GB"/>
          </a:p>
        </p:txBody>
      </p:sp>
    </p:spTree>
    <p:extLst>
      <p:ext uri="{BB962C8B-B14F-4D97-AF65-F5344CB8AC3E}">
        <p14:creationId xmlns:p14="http://schemas.microsoft.com/office/powerpoint/2010/main" val="2831181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use their own knowledge to discuss how successful these are e.g. does everyone have access to healthcare? Encourage students to think about what they have seen on the news.</a:t>
            </a:r>
          </a:p>
        </p:txBody>
      </p:sp>
      <p:sp>
        <p:nvSpPr>
          <p:cNvPr id="4" name="Slide Number Placeholder 3"/>
          <p:cNvSpPr>
            <a:spLocks noGrp="1"/>
          </p:cNvSpPr>
          <p:nvPr>
            <p:ph type="sldNum" sz="quarter" idx="5"/>
          </p:nvPr>
        </p:nvSpPr>
        <p:spPr/>
        <p:txBody>
          <a:bodyPr/>
          <a:lstStyle/>
          <a:p>
            <a:fld id="{F700B90F-AB2C-46CA-9FD2-D6F7E1DD7AA1}" type="slidenum">
              <a:rPr lang="en-GB" smtClean="0"/>
              <a:t>13</a:t>
            </a:fld>
            <a:endParaRPr lang="en-GB"/>
          </a:p>
        </p:txBody>
      </p:sp>
    </p:spTree>
    <p:extLst>
      <p:ext uri="{BB962C8B-B14F-4D97-AF65-F5344CB8AC3E}">
        <p14:creationId xmlns:p14="http://schemas.microsoft.com/office/powerpoint/2010/main" val="438720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A3 printed. One per group. Students draw a line to rank each right (UK) they can make notes on the paper if they wish or each group could present their ideas.</a:t>
            </a:r>
          </a:p>
        </p:txBody>
      </p:sp>
      <p:sp>
        <p:nvSpPr>
          <p:cNvPr id="4" name="Slide Number Placeholder 3"/>
          <p:cNvSpPr>
            <a:spLocks noGrp="1"/>
          </p:cNvSpPr>
          <p:nvPr>
            <p:ph type="sldNum" sz="quarter" idx="5"/>
          </p:nvPr>
        </p:nvSpPr>
        <p:spPr/>
        <p:txBody>
          <a:bodyPr/>
          <a:lstStyle/>
          <a:p>
            <a:fld id="{F700B90F-AB2C-46CA-9FD2-D6F7E1DD7AA1}" type="slidenum">
              <a:rPr lang="en-GB" smtClean="0"/>
              <a:t>14</a:t>
            </a:fld>
            <a:endParaRPr lang="en-GB"/>
          </a:p>
        </p:txBody>
      </p:sp>
    </p:spTree>
    <p:extLst>
      <p:ext uri="{BB962C8B-B14F-4D97-AF65-F5344CB8AC3E}">
        <p14:creationId xmlns:p14="http://schemas.microsoft.com/office/powerpoint/2010/main" val="1759167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2431F-9B01-4CB2-BA67-24233CF4F5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8342CE0-6620-48A8-B604-B42D29381B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CC0F8D4-3481-4786-A7C7-0AB4B266D891}"/>
              </a:ext>
            </a:extLst>
          </p:cNvPr>
          <p:cNvSpPr>
            <a:spLocks noGrp="1"/>
          </p:cNvSpPr>
          <p:nvPr>
            <p:ph type="dt" sz="half" idx="10"/>
          </p:nvPr>
        </p:nvSpPr>
        <p:spPr/>
        <p:txBody>
          <a:bodyPr/>
          <a:lstStyle/>
          <a:p>
            <a:fld id="{3E02244E-9BE5-4235-8074-E38535794568}" type="datetimeFigureOut">
              <a:rPr lang="en-GB" smtClean="0"/>
              <a:t>08/04/2019</a:t>
            </a:fld>
            <a:endParaRPr lang="en-GB"/>
          </a:p>
        </p:txBody>
      </p:sp>
      <p:sp>
        <p:nvSpPr>
          <p:cNvPr id="5" name="Footer Placeholder 4">
            <a:extLst>
              <a:ext uri="{FF2B5EF4-FFF2-40B4-BE49-F238E27FC236}">
                <a16:creationId xmlns:a16="http://schemas.microsoft.com/office/drawing/2014/main" id="{8C7050B1-B9C0-4086-BA2F-29F0B6D4FC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F98078-0EFC-4C10-A9C6-039ABDF1F2AC}"/>
              </a:ext>
            </a:extLst>
          </p:cNvPr>
          <p:cNvSpPr>
            <a:spLocks noGrp="1"/>
          </p:cNvSpPr>
          <p:nvPr>
            <p:ph type="sldNum" sz="quarter" idx="12"/>
          </p:nvPr>
        </p:nvSpPr>
        <p:spPr/>
        <p:txBody>
          <a:bodyPr/>
          <a:lstStyle/>
          <a:p>
            <a:fld id="{1DBA9FD9-02B4-43C1-AF10-910F703B2265}" type="slidenum">
              <a:rPr lang="en-GB" smtClean="0"/>
              <a:t>‹#›</a:t>
            </a:fld>
            <a:endParaRPr lang="en-GB"/>
          </a:p>
        </p:txBody>
      </p:sp>
    </p:spTree>
    <p:extLst>
      <p:ext uri="{BB962C8B-B14F-4D97-AF65-F5344CB8AC3E}">
        <p14:creationId xmlns:p14="http://schemas.microsoft.com/office/powerpoint/2010/main" val="155927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24717-14BA-44F8-9BAC-C49A8BA31CB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191A1B6-499E-4DC7-9A61-BB45D87CD6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8AB99B-12D3-490E-BFFE-9CC71B69421E}"/>
              </a:ext>
            </a:extLst>
          </p:cNvPr>
          <p:cNvSpPr>
            <a:spLocks noGrp="1"/>
          </p:cNvSpPr>
          <p:nvPr>
            <p:ph type="dt" sz="half" idx="10"/>
          </p:nvPr>
        </p:nvSpPr>
        <p:spPr/>
        <p:txBody>
          <a:bodyPr/>
          <a:lstStyle/>
          <a:p>
            <a:fld id="{3E02244E-9BE5-4235-8074-E38535794568}" type="datetimeFigureOut">
              <a:rPr lang="en-GB" smtClean="0"/>
              <a:t>08/04/2019</a:t>
            </a:fld>
            <a:endParaRPr lang="en-GB"/>
          </a:p>
        </p:txBody>
      </p:sp>
      <p:sp>
        <p:nvSpPr>
          <p:cNvPr id="5" name="Footer Placeholder 4">
            <a:extLst>
              <a:ext uri="{FF2B5EF4-FFF2-40B4-BE49-F238E27FC236}">
                <a16:creationId xmlns:a16="http://schemas.microsoft.com/office/drawing/2014/main" id="{6E464623-377F-49A1-8809-9FE90C4E0D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9D73D4-DECF-40CF-A15F-16509EDC1851}"/>
              </a:ext>
            </a:extLst>
          </p:cNvPr>
          <p:cNvSpPr>
            <a:spLocks noGrp="1"/>
          </p:cNvSpPr>
          <p:nvPr>
            <p:ph type="sldNum" sz="quarter" idx="12"/>
          </p:nvPr>
        </p:nvSpPr>
        <p:spPr/>
        <p:txBody>
          <a:bodyPr/>
          <a:lstStyle/>
          <a:p>
            <a:fld id="{1DBA9FD9-02B4-43C1-AF10-910F703B2265}" type="slidenum">
              <a:rPr lang="en-GB" smtClean="0"/>
              <a:t>‹#›</a:t>
            </a:fld>
            <a:endParaRPr lang="en-GB"/>
          </a:p>
        </p:txBody>
      </p:sp>
    </p:spTree>
    <p:extLst>
      <p:ext uri="{BB962C8B-B14F-4D97-AF65-F5344CB8AC3E}">
        <p14:creationId xmlns:p14="http://schemas.microsoft.com/office/powerpoint/2010/main" val="732136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AE0C2E-313D-45CF-9E06-BF125A46952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8DD4D-BBE7-4644-B939-36685EE766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2E72EC-6C34-46B5-8240-72CF989B99F0}"/>
              </a:ext>
            </a:extLst>
          </p:cNvPr>
          <p:cNvSpPr>
            <a:spLocks noGrp="1"/>
          </p:cNvSpPr>
          <p:nvPr>
            <p:ph type="dt" sz="half" idx="10"/>
          </p:nvPr>
        </p:nvSpPr>
        <p:spPr/>
        <p:txBody>
          <a:bodyPr/>
          <a:lstStyle/>
          <a:p>
            <a:fld id="{3E02244E-9BE5-4235-8074-E38535794568}" type="datetimeFigureOut">
              <a:rPr lang="en-GB" smtClean="0"/>
              <a:t>08/04/2019</a:t>
            </a:fld>
            <a:endParaRPr lang="en-GB"/>
          </a:p>
        </p:txBody>
      </p:sp>
      <p:sp>
        <p:nvSpPr>
          <p:cNvPr id="5" name="Footer Placeholder 4">
            <a:extLst>
              <a:ext uri="{FF2B5EF4-FFF2-40B4-BE49-F238E27FC236}">
                <a16:creationId xmlns:a16="http://schemas.microsoft.com/office/drawing/2014/main" id="{BB48D13B-454C-460E-8685-B01161133A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FDD3E4-CC0C-4E71-8243-0A378DE91985}"/>
              </a:ext>
            </a:extLst>
          </p:cNvPr>
          <p:cNvSpPr>
            <a:spLocks noGrp="1"/>
          </p:cNvSpPr>
          <p:nvPr>
            <p:ph type="sldNum" sz="quarter" idx="12"/>
          </p:nvPr>
        </p:nvSpPr>
        <p:spPr/>
        <p:txBody>
          <a:bodyPr/>
          <a:lstStyle/>
          <a:p>
            <a:fld id="{1DBA9FD9-02B4-43C1-AF10-910F703B2265}" type="slidenum">
              <a:rPr lang="en-GB" smtClean="0"/>
              <a:t>‹#›</a:t>
            </a:fld>
            <a:endParaRPr lang="en-GB"/>
          </a:p>
        </p:txBody>
      </p:sp>
    </p:spTree>
    <p:extLst>
      <p:ext uri="{BB962C8B-B14F-4D97-AF65-F5344CB8AC3E}">
        <p14:creationId xmlns:p14="http://schemas.microsoft.com/office/powerpoint/2010/main" val="2120115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FCBB7-B5E8-4D29-BA32-77C1234EE5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062E446-46E8-4E1C-9662-F855D77C76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BC504F-A40D-4A50-96E6-E6878B0E834E}"/>
              </a:ext>
            </a:extLst>
          </p:cNvPr>
          <p:cNvSpPr>
            <a:spLocks noGrp="1"/>
          </p:cNvSpPr>
          <p:nvPr>
            <p:ph type="dt" sz="half" idx="10"/>
          </p:nvPr>
        </p:nvSpPr>
        <p:spPr/>
        <p:txBody>
          <a:bodyPr/>
          <a:lstStyle/>
          <a:p>
            <a:fld id="{3E02244E-9BE5-4235-8074-E38535794568}" type="datetimeFigureOut">
              <a:rPr lang="en-GB" smtClean="0"/>
              <a:t>08/04/2019</a:t>
            </a:fld>
            <a:endParaRPr lang="en-GB"/>
          </a:p>
        </p:txBody>
      </p:sp>
      <p:sp>
        <p:nvSpPr>
          <p:cNvPr id="5" name="Footer Placeholder 4">
            <a:extLst>
              <a:ext uri="{FF2B5EF4-FFF2-40B4-BE49-F238E27FC236}">
                <a16:creationId xmlns:a16="http://schemas.microsoft.com/office/drawing/2014/main" id="{548AF781-1997-49EC-BEFE-5FDC685BB2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F5390F-E29B-4CEA-803B-C76DD437449E}"/>
              </a:ext>
            </a:extLst>
          </p:cNvPr>
          <p:cNvSpPr>
            <a:spLocks noGrp="1"/>
          </p:cNvSpPr>
          <p:nvPr>
            <p:ph type="sldNum" sz="quarter" idx="12"/>
          </p:nvPr>
        </p:nvSpPr>
        <p:spPr/>
        <p:txBody>
          <a:bodyPr/>
          <a:lstStyle/>
          <a:p>
            <a:fld id="{1DBA9FD9-02B4-43C1-AF10-910F703B2265}" type="slidenum">
              <a:rPr lang="en-GB" smtClean="0"/>
              <a:t>‹#›</a:t>
            </a:fld>
            <a:endParaRPr lang="en-GB"/>
          </a:p>
        </p:txBody>
      </p:sp>
    </p:spTree>
    <p:extLst>
      <p:ext uri="{BB962C8B-B14F-4D97-AF65-F5344CB8AC3E}">
        <p14:creationId xmlns:p14="http://schemas.microsoft.com/office/powerpoint/2010/main" val="4097095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21A20-56AE-4187-AD19-327156B60F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59B4944-902A-49C0-97F3-5F948D73F0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506B5C-DDAB-4D27-9FA1-E5D02E981CFA}"/>
              </a:ext>
            </a:extLst>
          </p:cNvPr>
          <p:cNvSpPr>
            <a:spLocks noGrp="1"/>
          </p:cNvSpPr>
          <p:nvPr>
            <p:ph type="dt" sz="half" idx="10"/>
          </p:nvPr>
        </p:nvSpPr>
        <p:spPr/>
        <p:txBody>
          <a:bodyPr/>
          <a:lstStyle/>
          <a:p>
            <a:fld id="{3E02244E-9BE5-4235-8074-E38535794568}" type="datetimeFigureOut">
              <a:rPr lang="en-GB" smtClean="0"/>
              <a:t>08/04/2019</a:t>
            </a:fld>
            <a:endParaRPr lang="en-GB"/>
          </a:p>
        </p:txBody>
      </p:sp>
      <p:sp>
        <p:nvSpPr>
          <p:cNvPr id="5" name="Footer Placeholder 4">
            <a:extLst>
              <a:ext uri="{FF2B5EF4-FFF2-40B4-BE49-F238E27FC236}">
                <a16:creationId xmlns:a16="http://schemas.microsoft.com/office/drawing/2014/main" id="{50ABB112-77EE-4695-B183-BDD4318D64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F8EA13-E5D5-4004-9B6D-7619BAD4A619}"/>
              </a:ext>
            </a:extLst>
          </p:cNvPr>
          <p:cNvSpPr>
            <a:spLocks noGrp="1"/>
          </p:cNvSpPr>
          <p:nvPr>
            <p:ph type="sldNum" sz="quarter" idx="12"/>
          </p:nvPr>
        </p:nvSpPr>
        <p:spPr/>
        <p:txBody>
          <a:bodyPr/>
          <a:lstStyle/>
          <a:p>
            <a:fld id="{1DBA9FD9-02B4-43C1-AF10-910F703B2265}" type="slidenum">
              <a:rPr lang="en-GB" smtClean="0"/>
              <a:t>‹#›</a:t>
            </a:fld>
            <a:endParaRPr lang="en-GB"/>
          </a:p>
        </p:txBody>
      </p:sp>
    </p:spTree>
    <p:extLst>
      <p:ext uri="{BB962C8B-B14F-4D97-AF65-F5344CB8AC3E}">
        <p14:creationId xmlns:p14="http://schemas.microsoft.com/office/powerpoint/2010/main" val="182575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4E8C5-668D-4348-9A46-E857531316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861194-5D05-4E0A-AEE8-21D859C036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9647EEE-4D33-4073-8FB6-49AFAF9DC7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4CB7661-7B8A-44C8-8E6E-329C4356131A}"/>
              </a:ext>
            </a:extLst>
          </p:cNvPr>
          <p:cNvSpPr>
            <a:spLocks noGrp="1"/>
          </p:cNvSpPr>
          <p:nvPr>
            <p:ph type="dt" sz="half" idx="10"/>
          </p:nvPr>
        </p:nvSpPr>
        <p:spPr/>
        <p:txBody>
          <a:bodyPr/>
          <a:lstStyle/>
          <a:p>
            <a:fld id="{3E02244E-9BE5-4235-8074-E38535794568}" type="datetimeFigureOut">
              <a:rPr lang="en-GB" smtClean="0"/>
              <a:t>08/04/2019</a:t>
            </a:fld>
            <a:endParaRPr lang="en-GB"/>
          </a:p>
        </p:txBody>
      </p:sp>
      <p:sp>
        <p:nvSpPr>
          <p:cNvPr id="6" name="Footer Placeholder 5">
            <a:extLst>
              <a:ext uri="{FF2B5EF4-FFF2-40B4-BE49-F238E27FC236}">
                <a16:creationId xmlns:a16="http://schemas.microsoft.com/office/drawing/2014/main" id="{13F2C649-4D0D-4389-9D79-9A2684C797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C776E8D-A1B6-4F7D-904A-63167BBB5436}"/>
              </a:ext>
            </a:extLst>
          </p:cNvPr>
          <p:cNvSpPr>
            <a:spLocks noGrp="1"/>
          </p:cNvSpPr>
          <p:nvPr>
            <p:ph type="sldNum" sz="quarter" idx="12"/>
          </p:nvPr>
        </p:nvSpPr>
        <p:spPr/>
        <p:txBody>
          <a:bodyPr/>
          <a:lstStyle/>
          <a:p>
            <a:fld id="{1DBA9FD9-02B4-43C1-AF10-910F703B2265}" type="slidenum">
              <a:rPr lang="en-GB" smtClean="0"/>
              <a:t>‹#›</a:t>
            </a:fld>
            <a:endParaRPr lang="en-GB"/>
          </a:p>
        </p:txBody>
      </p:sp>
    </p:spTree>
    <p:extLst>
      <p:ext uri="{BB962C8B-B14F-4D97-AF65-F5344CB8AC3E}">
        <p14:creationId xmlns:p14="http://schemas.microsoft.com/office/powerpoint/2010/main" val="3262894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F34AA-B4B9-4CDC-B97E-FAD4A1BE640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6F8B29-789C-446A-A224-D16931C74B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D3D568-68E1-4418-A10E-D03DEE9967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548B093-6A31-476D-8836-075C918345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179812-3825-4313-AFFD-FD60BDED02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47407C-B901-4C86-8A8E-10B1D79A6589}"/>
              </a:ext>
            </a:extLst>
          </p:cNvPr>
          <p:cNvSpPr>
            <a:spLocks noGrp="1"/>
          </p:cNvSpPr>
          <p:nvPr>
            <p:ph type="dt" sz="half" idx="10"/>
          </p:nvPr>
        </p:nvSpPr>
        <p:spPr/>
        <p:txBody>
          <a:bodyPr/>
          <a:lstStyle/>
          <a:p>
            <a:fld id="{3E02244E-9BE5-4235-8074-E38535794568}" type="datetimeFigureOut">
              <a:rPr lang="en-GB" smtClean="0"/>
              <a:t>08/04/2019</a:t>
            </a:fld>
            <a:endParaRPr lang="en-GB"/>
          </a:p>
        </p:txBody>
      </p:sp>
      <p:sp>
        <p:nvSpPr>
          <p:cNvPr id="8" name="Footer Placeholder 7">
            <a:extLst>
              <a:ext uri="{FF2B5EF4-FFF2-40B4-BE49-F238E27FC236}">
                <a16:creationId xmlns:a16="http://schemas.microsoft.com/office/drawing/2014/main" id="{2886B100-2ADA-43C7-ADA3-C654D03F54E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6794DCD-FAB4-4557-AC89-CE0D16052E55}"/>
              </a:ext>
            </a:extLst>
          </p:cNvPr>
          <p:cNvSpPr>
            <a:spLocks noGrp="1"/>
          </p:cNvSpPr>
          <p:nvPr>
            <p:ph type="sldNum" sz="quarter" idx="12"/>
          </p:nvPr>
        </p:nvSpPr>
        <p:spPr/>
        <p:txBody>
          <a:bodyPr/>
          <a:lstStyle/>
          <a:p>
            <a:fld id="{1DBA9FD9-02B4-43C1-AF10-910F703B2265}" type="slidenum">
              <a:rPr lang="en-GB" smtClean="0"/>
              <a:t>‹#›</a:t>
            </a:fld>
            <a:endParaRPr lang="en-GB"/>
          </a:p>
        </p:txBody>
      </p:sp>
    </p:spTree>
    <p:extLst>
      <p:ext uri="{BB962C8B-B14F-4D97-AF65-F5344CB8AC3E}">
        <p14:creationId xmlns:p14="http://schemas.microsoft.com/office/powerpoint/2010/main" val="916843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52305-9553-4D54-9D4C-1CE144B409A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A5244B2-808C-420D-918F-19052C969BD2}"/>
              </a:ext>
            </a:extLst>
          </p:cNvPr>
          <p:cNvSpPr>
            <a:spLocks noGrp="1"/>
          </p:cNvSpPr>
          <p:nvPr>
            <p:ph type="dt" sz="half" idx="10"/>
          </p:nvPr>
        </p:nvSpPr>
        <p:spPr/>
        <p:txBody>
          <a:bodyPr/>
          <a:lstStyle/>
          <a:p>
            <a:fld id="{3E02244E-9BE5-4235-8074-E38535794568}" type="datetimeFigureOut">
              <a:rPr lang="en-GB" smtClean="0"/>
              <a:t>08/04/2019</a:t>
            </a:fld>
            <a:endParaRPr lang="en-GB"/>
          </a:p>
        </p:txBody>
      </p:sp>
      <p:sp>
        <p:nvSpPr>
          <p:cNvPr id="4" name="Footer Placeholder 3">
            <a:extLst>
              <a:ext uri="{FF2B5EF4-FFF2-40B4-BE49-F238E27FC236}">
                <a16:creationId xmlns:a16="http://schemas.microsoft.com/office/drawing/2014/main" id="{248DCEA5-3754-46DF-9C7C-7E6B2BED3CE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B87A71F-0446-4D10-85D4-B5513993B8DB}"/>
              </a:ext>
            </a:extLst>
          </p:cNvPr>
          <p:cNvSpPr>
            <a:spLocks noGrp="1"/>
          </p:cNvSpPr>
          <p:nvPr>
            <p:ph type="sldNum" sz="quarter" idx="12"/>
          </p:nvPr>
        </p:nvSpPr>
        <p:spPr/>
        <p:txBody>
          <a:bodyPr/>
          <a:lstStyle/>
          <a:p>
            <a:fld id="{1DBA9FD9-02B4-43C1-AF10-910F703B2265}" type="slidenum">
              <a:rPr lang="en-GB" smtClean="0"/>
              <a:t>‹#›</a:t>
            </a:fld>
            <a:endParaRPr lang="en-GB"/>
          </a:p>
        </p:txBody>
      </p:sp>
    </p:spTree>
    <p:extLst>
      <p:ext uri="{BB962C8B-B14F-4D97-AF65-F5344CB8AC3E}">
        <p14:creationId xmlns:p14="http://schemas.microsoft.com/office/powerpoint/2010/main" val="3479178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6A9413-D791-4ABA-B637-A8B77A950EFC}"/>
              </a:ext>
            </a:extLst>
          </p:cNvPr>
          <p:cNvSpPr>
            <a:spLocks noGrp="1"/>
          </p:cNvSpPr>
          <p:nvPr>
            <p:ph type="dt" sz="half" idx="10"/>
          </p:nvPr>
        </p:nvSpPr>
        <p:spPr/>
        <p:txBody>
          <a:bodyPr/>
          <a:lstStyle/>
          <a:p>
            <a:fld id="{3E02244E-9BE5-4235-8074-E38535794568}" type="datetimeFigureOut">
              <a:rPr lang="en-GB" smtClean="0"/>
              <a:t>08/04/2019</a:t>
            </a:fld>
            <a:endParaRPr lang="en-GB"/>
          </a:p>
        </p:txBody>
      </p:sp>
      <p:sp>
        <p:nvSpPr>
          <p:cNvPr id="3" name="Footer Placeholder 2">
            <a:extLst>
              <a:ext uri="{FF2B5EF4-FFF2-40B4-BE49-F238E27FC236}">
                <a16:creationId xmlns:a16="http://schemas.microsoft.com/office/drawing/2014/main" id="{AEC26BD7-CCDB-4365-A4F4-3D89D2C6FBE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55FB661-F291-4C30-B215-B09339855DA2}"/>
              </a:ext>
            </a:extLst>
          </p:cNvPr>
          <p:cNvSpPr>
            <a:spLocks noGrp="1"/>
          </p:cNvSpPr>
          <p:nvPr>
            <p:ph type="sldNum" sz="quarter" idx="12"/>
          </p:nvPr>
        </p:nvSpPr>
        <p:spPr/>
        <p:txBody>
          <a:bodyPr/>
          <a:lstStyle/>
          <a:p>
            <a:fld id="{1DBA9FD9-02B4-43C1-AF10-910F703B2265}" type="slidenum">
              <a:rPr lang="en-GB" smtClean="0"/>
              <a:t>‹#›</a:t>
            </a:fld>
            <a:endParaRPr lang="en-GB"/>
          </a:p>
        </p:txBody>
      </p:sp>
    </p:spTree>
    <p:extLst>
      <p:ext uri="{BB962C8B-B14F-4D97-AF65-F5344CB8AC3E}">
        <p14:creationId xmlns:p14="http://schemas.microsoft.com/office/powerpoint/2010/main" val="1584539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3FC1E-E327-402E-9990-17C0A0A23A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64B0F27-900C-4277-9DE6-DF984A3F38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AF65044-87BD-46D4-88EC-03BF7FCDC0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845173-7894-4AEC-A8FF-0103E36CDD27}"/>
              </a:ext>
            </a:extLst>
          </p:cNvPr>
          <p:cNvSpPr>
            <a:spLocks noGrp="1"/>
          </p:cNvSpPr>
          <p:nvPr>
            <p:ph type="dt" sz="half" idx="10"/>
          </p:nvPr>
        </p:nvSpPr>
        <p:spPr/>
        <p:txBody>
          <a:bodyPr/>
          <a:lstStyle/>
          <a:p>
            <a:fld id="{3E02244E-9BE5-4235-8074-E38535794568}" type="datetimeFigureOut">
              <a:rPr lang="en-GB" smtClean="0"/>
              <a:t>08/04/2019</a:t>
            </a:fld>
            <a:endParaRPr lang="en-GB"/>
          </a:p>
        </p:txBody>
      </p:sp>
      <p:sp>
        <p:nvSpPr>
          <p:cNvPr id="6" name="Footer Placeholder 5">
            <a:extLst>
              <a:ext uri="{FF2B5EF4-FFF2-40B4-BE49-F238E27FC236}">
                <a16:creationId xmlns:a16="http://schemas.microsoft.com/office/drawing/2014/main" id="{2D8F2145-286A-404B-A42F-D59B4BA981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92360F-FBD3-4AB2-B50A-B6CE50584D1F}"/>
              </a:ext>
            </a:extLst>
          </p:cNvPr>
          <p:cNvSpPr>
            <a:spLocks noGrp="1"/>
          </p:cNvSpPr>
          <p:nvPr>
            <p:ph type="sldNum" sz="quarter" idx="12"/>
          </p:nvPr>
        </p:nvSpPr>
        <p:spPr/>
        <p:txBody>
          <a:bodyPr/>
          <a:lstStyle/>
          <a:p>
            <a:fld id="{1DBA9FD9-02B4-43C1-AF10-910F703B2265}" type="slidenum">
              <a:rPr lang="en-GB" smtClean="0"/>
              <a:t>‹#›</a:t>
            </a:fld>
            <a:endParaRPr lang="en-GB"/>
          </a:p>
        </p:txBody>
      </p:sp>
    </p:spTree>
    <p:extLst>
      <p:ext uri="{BB962C8B-B14F-4D97-AF65-F5344CB8AC3E}">
        <p14:creationId xmlns:p14="http://schemas.microsoft.com/office/powerpoint/2010/main" val="877980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A831E-7A4F-4930-8E6A-3D996909A9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B20FA9B-9EFD-4E1D-885F-BB4E25902D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81B5FD4-E799-426D-A89D-31CF6351B3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B7250-EAAA-4E44-A4B3-DE6B07F2D64B}"/>
              </a:ext>
            </a:extLst>
          </p:cNvPr>
          <p:cNvSpPr>
            <a:spLocks noGrp="1"/>
          </p:cNvSpPr>
          <p:nvPr>
            <p:ph type="dt" sz="half" idx="10"/>
          </p:nvPr>
        </p:nvSpPr>
        <p:spPr/>
        <p:txBody>
          <a:bodyPr/>
          <a:lstStyle/>
          <a:p>
            <a:fld id="{3E02244E-9BE5-4235-8074-E38535794568}" type="datetimeFigureOut">
              <a:rPr lang="en-GB" smtClean="0"/>
              <a:t>08/04/2019</a:t>
            </a:fld>
            <a:endParaRPr lang="en-GB"/>
          </a:p>
        </p:txBody>
      </p:sp>
      <p:sp>
        <p:nvSpPr>
          <p:cNvPr id="6" name="Footer Placeholder 5">
            <a:extLst>
              <a:ext uri="{FF2B5EF4-FFF2-40B4-BE49-F238E27FC236}">
                <a16:creationId xmlns:a16="http://schemas.microsoft.com/office/drawing/2014/main" id="{2B36931D-9F19-4876-A794-06DA99F191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5F38C6E-085B-4B3F-9246-DCF672B8C6AE}"/>
              </a:ext>
            </a:extLst>
          </p:cNvPr>
          <p:cNvSpPr>
            <a:spLocks noGrp="1"/>
          </p:cNvSpPr>
          <p:nvPr>
            <p:ph type="sldNum" sz="quarter" idx="12"/>
          </p:nvPr>
        </p:nvSpPr>
        <p:spPr/>
        <p:txBody>
          <a:bodyPr/>
          <a:lstStyle/>
          <a:p>
            <a:fld id="{1DBA9FD9-02B4-43C1-AF10-910F703B2265}" type="slidenum">
              <a:rPr lang="en-GB" smtClean="0"/>
              <a:t>‹#›</a:t>
            </a:fld>
            <a:endParaRPr lang="en-GB"/>
          </a:p>
        </p:txBody>
      </p:sp>
    </p:spTree>
    <p:extLst>
      <p:ext uri="{BB962C8B-B14F-4D97-AF65-F5344CB8AC3E}">
        <p14:creationId xmlns:p14="http://schemas.microsoft.com/office/powerpoint/2010/main" val="1651107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DAC2D7-ACFA-49E4-9EE8-9DCDCABF42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1402E28-147D-4F7A-A05B-53B3BCCB0E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BF86DB-791D-450D-9F2E-53457AE62F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02244E-9BE5-4235-8074-E38535794568}" type="datetimeFigureOut">
              <a:rPr lang="en-GB" smtClean="0"/>
              <a:t>08/04/2019</a:t>
            </a:fld>
            <a:endParaRPr lang="en-GB"/>
          </a:p>
        </p:txBody>
      </p:sp>
      <p:sp>
        <p:nvSpPr>
          <p:cNvPr id="5" name="Footer Placeholder 4">
            <a:extLst>
              <a:ext uri="{FF2B5EF4-FFF2-40B4-BE49-F238E27FC236}">
                <a16:creationId xmlns:a16="http://schemas.microsoft.com/office/drawing/2014/main" id="{C98015A7-B71F-4846-9ED4-3E5F2043DD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796BB3B-B169-4927-B98D-F29E2D2871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A9FD9-02B4-43C1-AF10-910F703B2265}" type="slidenum">
              <a:rPr lang="en-GB" smtClean="0"/>
              <a:t>‹#›</a:t>
            </a:fld>
            <a:endParaRPr lang="en-GB"/>
          </a:p>
        </p:txBody>
      </p:sp>
    </p:spTree>
    <p:extLst>
      <p:ext uri="{BB962C8B-B14F-4D97-AF65-F5344CB8AC3E}">
        <p14:creationId xmlns:p14="http://schemas.microsoft.com/office/powerpoint/2010/main" val="2448853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hyperlink" Target="https://www.amnesty.org/en/countries/africa/eritrea/report-eritrea/" TargetMode="External"/><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hyperlink" Target="https://www.amnesty.org/en/countries/asia-and-the-pacific/china/report-china/"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hyperlink" Target="https://www.amnesty.org/en/countries/africa/botswana/report-botswana/" TargetMode="External"/><Relationship Id="rId5" Type="http://schemas.openxmlformats.org/officeDocument/2006/relationships/image" Target="../media/image27.png"/><Relationship Id="rId10" Type="http://schemas.openxmlformats.org/officeDocument/2006/relationships/hyperlink" Target="https://www.amnesty.org/en/countries/asia-and-the-pacific/afghanistan/report-afghanistan/" TargetMode="External"/><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hyperlink" Target="https://www.amnesty.org/en/countries/africa/sierra-leone/report-sierra-leon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amnesty.org.uk/get-involve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bing.com/videos/search?q=te+story+of+human+rights&amp;qpvt=te+story+of+human+rights&amp;view=detail&amp;mid=3555742D3B3AF5C2D2863555742D3B3AF5C2D286&amp;&amp;FORM=VRDGA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1960AE-D9E5-4BB3-894F-74A05566D85D}"/>
              </a:ext>
            </a:extLst>
          </p:cNvPr>
          <p:cNvSpPr txBox="1"/>
          <p:nvPr/>
        </p:nvSpPr>
        <p:spPr>
          <a:xfrm>
            <a:off x="358624" y="0"/>
            <a:ext cx="11268222" cy="1754326"/>
          </a:xfrm>
          <a:prstGeom prst="rect">
            <a:avLst/>
          </a:prstGeom>
          <a:ln w="76200">
            <a:solidFill>
              <a:schemeClr val="bg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5400" u="sng" dirty="0">
                <a:latin typeface="Century Gothic" panose="020B0502020202020204" pitchFamily="34" charset="0"/>
              </a:rPr>
              <a:t>The Universal Declaration of Human Rights (UDHR)</a:t>
            </a:r>
          </a:p>
        </p:txBody>
      </p:sp>
      <p:sp>
        <p:nvSpPr>
          <p:cNvPr id="8" name="TextBox 7">
            <a:extLst>
              <a:ext uri="{FF2B5EF4-FFF2-40B4-BE49-F238E27FC236}">
                <a16:creationId xmlns:a16="http://schemas.microsoft.com/office/drawing/2014/main" id="{7DFCB11F-8463-4EB2-A8BB-0083AE26A85D}"/>
              </a:ext>
            </a:extLst>
          </p:cNvPr>
          <p:cNvSpPr txBox="1"/>
          <p:nvPr/>
        </p:nvSpPr>
        <p:spPr>
          <a:xfrm>
            <a:off x="358624" y="1865089"/>
            <a:ext cx="11474752" cy="2677656"/>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2800" dirty="0">
                <a:latin typeface="Century Gothic" panose="020B0502020202020204" pitchFamily="34" charset="0"/>
              </a:rPr>
              <a:t>RE learning objective: To consider different Christian viewpoints towards Human Rights.</a:t>
            </a:r>
          </a:p>
          <a:p>
            <a:endParaRPr lang="en-GB" sz="2800" dirty="0">
              <a:latin typeface="Century Gothic" panose="020B0502020202020204" pitchFamily="34" charset="0"/>
            </a:endParaRPr>
          </a:p>
          <a:p>
            <a:r>
              <a:rPr lang="en-GB" sz="2800" dirty="0">
                <a:latin typeface="Century Gothic" panose="020B0502020202020204" pitchFamily="34" charset="0"/>
              </a:rPr>
              <a:t>Global Learning Objective: Develop my understanding of Human Rights from an evaluative, global perspective. Consider how my actions can have an impact.</a:t>
            </a:r>
          </a:p>
        </p:txBody>
      </p:sp>
      <p:sp>
        <p:nvSpPr>
          <p:cNvPr id="9" name="TextBox 8">
            <a:extLst>
              <a:ext uri="{FF2B5EF4-FFF2-40B4-BE49-F238E27FC236}">
                <a16:creationId xmlns:a16="http://schemas.microsoft.com/office/drawing/2014/main" id="{4462D020-F5B6-4B43-9298-5A40EEF7140F}"/>
              </a:ext>
            </a:extLst>
          </p:cNvPr>
          <p:cNvSpPr txBox="1"/>
          <p:nvPr/>
        </p:nvSpPr>
        <p:spPr>
          <a:xfrm>
            <a:off x="358624" y="4653508"/>
            <a:ext cx="11268222" cy="2246769"/>
          </a:xfrm>
          <a:prstGeom prst="rect">
            <a:avLst/>
          </a:prstGeom>
          <a:noFill/>
        </p:spPr>
        <p:txBody>
          <a:bodyPr wrap="square" rtlCol="0">
            <a:spAutoFit/>
          </a:bodyPr>
          <a:lstStyle/>
          <a:p>
            <a:r>
              <a:rPr lang="en-GB" sz="2800" dirty="0">
                <a:latin typeface="Century Gothic" panose="020B0502020202020204" pitchFamily="34" charset="0"/>
              </a:rPr>
              <a:t>Outcomes:</a:t>
            </a:r>
          </a:p>
          <a:p>
            <a:r>
              <a:rPr lang="en-GB" sz="2800" dirty="0">
                <a:latin typeface="Century Gothic" panose="020B0502020202020204" pitchFamily="34" charset="0"/>
              </a:rPr>
              <a:t>To consider Christian views towards Human Rights</a:t>
            </a:r>
          </a:p>
          <a:p>
            <a:r>
              <a:rPr lang="en-GB" sz="2800" dirty="0">
                <a:latin typeface="Century Gothic" panose="020B0502020202020204" pitchFamily="34" charset="0"/>
              </a:rPr>
              <a:t>To consider the success/failure of the UDHR</a:t>
            </a:r>
          </a:p>
          <a:p>
            <a:r>
              <a:rPr lang="en-GB" sz="2800" dirty="0">
                <a:latin typeface="Century Gothic" panose="020B0502020202020204" pitchFamily="34" charset="0"/>
              </a:rPr>
              <a:t>To consider my own views and the views of others</a:t>
            </a:r>
          </a:p>
          <a:p>
            <a:r>
              <a:rPr lang="en-GB" sz="2800" dirty="0">
                <a:latin typeface="Century Gothic" panose="020B0502020202020204" pitchFamily="34" charset="0"/>
              </a:rPr>
              <a:t>To consider the impact of my actions and the actions of others</a:t>
            </a:r>
          </a:p>
        </p:txBody>
      </p:sp>
    </p:spTree>
    <p:extLst>
      <p:ext uri="{BB962C8B-B14F-4D97-AF65-F5344CB8AC3E}">
        <p14:creationId xmlns:p14="http://schemas.microsoft.com/office/powerpoint/2010/main" val="1628828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13F542-339E-42F5-B2BC-345531612EBE}"/>
              </a:ext>
            </a:extLst>
          </p:cNvPr>
          <p:cNvPicPr>
            <a:picLocks noChangeAspect="1"/>
          </p:cNvPicPr>
          <p:nvPr/>
        </p:nvPicPr>
        <p:blipFill rotWithShape="1">
          <a:blip r:embed="rId3"/>
          <a:srcRect l="7069" t="8000" r="10134" b="65128"/>
          <a:stretch/>
        </p:blipFill>
        <p:spPr>
          <a:xfrm>
            <a:off x="0" y="133866"/>
            <a:ext cx="12072229" cy="4808045"/>
          </a:xfrm>
          <a:prstGeom prst="rect">
            <a:avLst/>
          </a:prstGeom>
        </p:spPr>
      </p:pic>
      <p:sp>
        <p:nvSpPr>
          <p:cNvPr id="3" name="Rectangle 2">
            <a:extLst>
              <a:ext uri="{FF2B5EF4-FFF2-40B4-BE49-F238E27FC236}">
                <a16:creationId xmlns:a16="http://schemas.microsoft.com/office/drawing/2014/main" id="{56FDCF3A-95D8-4A74-A578-E2885F88975F}"/>
              </a:ext>
            </a:extLst>
          </p:cNvPr>
          <p:cNvSpPr/>
          <p:nvPr/>
        </p:nvSpPr>
        <p:spPr>
          <a:xfrm>
            <a:off x="4635730" y="1366897"/>
            <a:ext cx="2800767" cy="2062103"/>
          </a:xfrm>
          <a:prstGeom prst="rect">
            <a:avLst/>
          </a:prstGeom>
          <a:noFill/>
        </p:spPr>
        <p:txBody>
          <a:bodyPr wrap="none" lIns="91440" tIns="45720" rIns="91440" bIns="45720">
            <a:spAutoFit/>
          </a:bodyPr>
          <a:lstStyle/>
          <a:p>
            <a:pPr algn="ctr"/>
            <a:r>
              <a:rPr lang="en-US" sz="3200" dirty="0">
                <a:ln w="0"/>
                <a:effectLst>
                  <a:outerShdw blurRad="38100" dist="19050" dir="2700000" algn="tl" rotWithShape="0">
                    <a:schemeClr val="dk1">
                      <a:alpha val="40000"/>
                    </a:schemeClr>
                  </a:outerShdw>
                </a:effectLst>
                <a:latin typeface="Century Gothic" panose="020B0502020202020204" pitchFamily="34" charset="0"/>
              </a:rPr>
              <a:t>Why is the</a:t>
            </a:r>
          </a:p>
          <a:p>
            <a:pPr algn="ctr"/>
            <a:r>
              <a:rPr lang="en-US" sz="3200" dirty="0">
                <a:ln w="0"/>
                <a:effectLst>
                  <a:outerShdw blurRad="38100" dist="19050" dir="2700000" algn="tl" rotWithShape="0">
                    <a:schemeClr val="dk1">
                      <a:alpha val="40000"/>
                    </a:schemeClr>
                  </a:outerShdw>
                </a:effectLst>
                <a:latin typeface="Century Gothic" panose="020B0502020202020204" pitchFamily="34" charset="0"/>
              </a:rPr>
              <a:t>UDHR not yet</a:t>
            </a:r>
          </a:p>
          <a:p>
            <a:pPr algn="ctr"/>
            <a:r>
              <a:rPr lang="en-US" sz="3200" dirty="0">
                <a:ln w="0"/>
                <a:effectLst>
                  <a:outerShdw blurRad="38100" dist="19050" dir="2700000" algn="tl" rotWithShape="0">
                    <a:schemeClr val="dk1">
                      <a:alpha val="40000"/>
                    </a:schemeClr>
                  </a:outerShdw>
                </a:effectLst>
                <a:latin typeface="Century Gothic" panose="020B0502020202020204" pitchFamily="34" charset="0"/>
              </a:rPr>
              <a:t>fully </a:t>
            </a:r>
          </a:p>
          <a:p>
            <a:pPr algn="ctr"/>
            <a:r>
              <a:rPr lang="en-US" sz="3200" dirty="0">
                <a:ln w="0"/>
                <a:effectLst>
                  <a:outerShdw blurRad="38100" dist="19050" dir="2700000" algn="tl" rotWithShape="0">
                    <a:schemeClr val="dk1">
                      <a:alpha val="40000"/>
                    </a:schemeClr>
                  </a:outerShdw>
                </a:effectLst>
                <a:latin typeface="Century Gothic" panose="020B0502020202020204" pitchFamily="34" charset="0"/>
              </a:rPr>
              <a:t>successful?</a:t>
            </a:r>
            <a:endParaRPr lang="en-US" sz="3200" b="0"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sp>
        <p:nvSpPr>
          <p:cNvPr id="7" name="Rectangle 6">
            <a:extLst>
              <a:ext uri="{FF2B5EF4-FFF2-40B4-BE49-F238E27FC236}">
                <a16:creationId xmlns:a16="http://schemas.microsoft.com/office/drawing/2014/main" id="{A9D598A6-C376-472A-8C8C-6F02B3BEF029}"/>
              </a:ext>
            </a:extLst>
          </p:cNvPr>
          <p:cNvSpPr/>
          <p:nvPr/>
        </p:nvSpPr>
        <p:spPr>
          <a:xfrm>
            <a:off x="8875915" y="2045703"/>
            <a:ext cx="2595582" cy="1077218"/>
          </a:xfrm>
          <a:prstGeom prst="rect">
            <a:avLst/>
          </a:prstGeom>
          <a:noFill/>
        </p:spPr>
        <p:txBody>
          <a:bodyPr wrap="none" lIns="91440" tIns="45720" rIns="91440" bIns="45720">
            <a:spAutoFit/>
          </a:bodyPr>
          <a:lstStyle/>
          <a:p>
            <a:pPr algn="ctr"/>
            <a:r>
              <a:rPr lang="en-US" sz="3200" dirty="0">
                <a:ln w="0"/>
                <a:effectLst>
                  <a:outerShdw blurRad="38100" dist="19050" dir="2700000" algn="tl" rotWithShape="0">
                    <a:schemeClr val="dk1">
                      <a:alpha val="40000"/>
                    </a:schemeClr>
                  </a:outerShdw>
                </a:effectLst>
                <a:latin typeface="Century Gothic" panose="020B0502020202020204" pitchFamily="34" charset="0"/>
              </a:rPr>
              <a:t>Think about </a:t>
            </a:r>
          </a:p>
          <a:p>
            <a:pPr algn="ctr"/>
            <a:r>
              <a:rPr lang="en-US" sz="3200" dirty="0">
                <a:ln w="0"/>
                <a:effectLst>
                  <a:outerShdw blurRad="38100" dist="19050" dir="2700000" algn="tl" rotWithShape="0">
                    <a:schemeClr val="dk1">
                      <a:alpha val="40000"/>
                    </a:schemeClr>
                  </a:outerShdw>
                </a:effectLst>
                <a:latin typeface="Century Gothic" panose="020B0502020202020204" pitchFamily="34" charset="0"/>
              </a:rPr>
              <a:t>It (2 mins)</a:t>
            </a:r>
            <a:endParaRPr lang="en-US" sz="3200" b="0"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sp>
        <p:nvSpPr>
          <p:cNvPr id="8" name="Rectangle 7">
            <a:extLst>
              <a:ext uri="{FF2B5EF4-FFF2-40B4-BE49-F238E27FC236}">
                <a16:creationId xmlns:a16="http://schemas.microsoft.com/office/drawing/2014/main" id="{C5CF48E7-C0F1-4BC0-85F6-78C5F2E980BF}"/>
              </a:ext>
            </a:extLst>
          </p:cNvPr>
          <p:cNvSpPr/>
          <p:nvPr/>
        </p:nvSpPr>
        <p:spPr>
          <a:xfrm>
            <a:off x="541379" y="1553261"/>
            <a:ext cx="3374642" cy="1569660"/>
          </a:xfrm>
          <a:prstGeom prst="rect">
            <a:avLst/>
          </a:prstGeom>
          <a:noFill/>
        </p:spPr>
        <p:txBody>
          <a:bodyPr wrap="none" lIns="91440" tIns="45720" rIns="91440" bIns="45720">
            <a:spAutoFit/>
          </a:bodyPr>
          <a:lstStyle/>
          <a:p>
            <a:pPr algn="ctr"/>
            <a:r>
              <a:rPr lang="en-US" sz="3200" dirty="0">
                <a:ln w="0"/>
                <a:effectLst>
                  <a:outerShdw blurRad="38100" dist="19050" dir="2700000" algn="tl" rotWithShape="0">
                    <a:schemeClr val="dk1">
                      <a:alpha val="40000"/>
                    </a:schemeClr>
                  </a:outerShdw>
                </a:effectLst>
                <a:latin typeface="Century Gothic" panose="020B0502020202020204" pitchFamily="34" charset="0"/>
              </a:rPr>
              <a:t>Discuss with the </a:t>
            </a:r>
          </a:p>
          <a:p>
            <a:pPr algn="ctr"/>
            <a:r>
              <a:rPr lang="en-US" sz="3200" dirty="0">
                <a:ln w="0"/>
                <a:effectLst>
                  <a:outerShdw blurRad="38100" dist="19050" dir="2700000" algn="tl" rotWithShape="0">
                    <a:schemeClr val="dk1">
                      <a:alpha val="40000"/>
                    </a:schemeClr>
                  </a:outerShdw>
                </a:effectLst>
                <a:latin typeface="Century Gothic" panose="020B0502020202020204" pitchFamily="34" charset="0"/>
              </a:rPr>
              <a:t>person next </a:t>
            </a:r>
          </a:p>
          <a:p>
            <a:pPr algn="ctr"/>
            <a:r>
              <a:rPr lang="en-US" sz="3200" dirty="0">
                <a:ln w="0"/>
                <a:effectLst>
                  <a:outerShdw blurRad="38100" dist="19050" dir="2700000" algn="tl" rotWithShape="0">
                    <a:schemeClr val="dk1">
                      <a:alpha val="40000"/>
                    </a:schemeClr>
                  </a:outerShdw>
                </a:effectLst>
                <a:latin typeface="Century Gothic" panose="020B0502020202020204" pitchFamily="34" charset="0"/>
              </a:rPr>
              <a:t>to you (3 mins)</a:t>
            </a:r>
            <a:endParaRPr lang="en-US" sz="3200" b="0"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pic>
        <p:nvPicPr>
          <p:cNvPr id="4" name="Picture 3">
            <a:extLst>
              <a:ext uri="{FF2B5EF4-FFF2-40B4-BE49-F238E27FC236}">
                <a16:creationId xmlns:a16="http://schemas.microsoft.com/office/drawing/2014/main" id="{C5CFB86A-E9D4-4F96-8EEF-4704AD9896F2}"/>
              </a:ext>
            </a:extLst>
          </p:cNvPr>
          <p:cNvPicPr>
            <a:picLocks noChangeAspect="1"/>
          </p:cNvPicPr>
          <p:nvPr/>
        </p:nvPicPr>
        <p:blipFill rotWithShape="1">
          <a:blip r:embed="rId4"/>
          <a:srcRect l="9926" r="10065"/>
          <a:stretch/>
        </p:blipFill>
        <p:spPr>
          <a:xfrm>
            <a:off x="866222" y="3830844"/>
            <a:ext cx="10459556" cy="2849538"/>
          </a:xfrm>
          <a:prstGeom prst="rect">
            <a:avLst/>
          </a:prstGeom>
        </p:spPr>
      </p:pic>
    </p:spTree>
    <p:extLst>
      <p:ext uri="{BB962C8B-B14F-4D97-AF65-F5344CB8AC3E}">
        <p14:creationId xmlns:p14="http://schemas.microsoft.com/office/powerpoint/2010/main" val="377122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B13DA7-364D-4815-965D-ED8D4B6EB7F2}"/>
              </a:ext>
            </a:extLst>
          </p:cNvPr>
          <p:cNvPicPr>
            <a:picLocks noChangeAspect="1"/>
          </p:cNvPicPr>
          <p:nvPr/>
        </p:nvPicPr>
        <p:blipFill rotWithShape="1">
          <a:blip r:embed="rId3"/>
          <a:srcRect t="10872" b="8307"/>
          <a:stretch/>
        </p:blipFill>
        <p:spPr>
          <a:xfrm>
            <a:off x="0" y="0"/>
            <a:ext cx="12192968" cy="6858000"/>
          </a:xfrm>
          <a:prstGeom prst="rect">
            <a:avLst/>
          </a:prstGeom>
        </p:spPr>
      </p:pic>
      <p:sp>
        <p:nvSpPr>
          <p:cNvPr id="5" name="TextBox 4">
            <a:extLst>
              <a:ext uri="{FF2B5EF4-FFF2-40B4-BE49-F238E27FC236}">
                <a16:creationId xmlns:a16="http://schemas.microsoft.com/office/drawing/2014/main" id="{DA32A561-E5F1-429F-8EA4-5CF72829E8DA}"/>
              </a:ext>
            </a:extLst>
          </p:cNvPr>
          <p:cNvSpPr txBox="1"/>
          <p:nvPr/>
        </p:nvSpPr>
        <p:spPr>
          <a:xfrm>
            <a:off x="553329" y="547203"/>
            <a:ext cx="11085342" cy="5663089"/>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5400" b="1" dirty="0">
                <a:latin typeface="Century Gothic" panose="020B0502020202020204" pitchFamily="34" charset="0"/>
              </a:rPr>
              <a:t>Inconsistencies of the UDHR</a:t>
            </a:r>
          </a:p>
          <a:p>
            <a:endParaRPr lang="en-GB" sz="4400" dirty="0">
              <a:latin typeface="Century Gothic" panose="020B0502020202020204" pitchFamily="34" charset="0"/>
            </a:endParaRPr>
          </a:p>
          <a:p>
            <a:r>
              <a:rPr lang="en-GB" sz="4400" dirty="0">
                <a:latin typeface="Century Gothic" panose="020B0502020202020204" pitchFamily="34" charset="0"/>
              </a:rPr>
              <a:t>When the UDHR was created it was a declaration, not a </a:t>
            </a:r>
            <a:r>
              <a:rPr lang="en-GB" sz="4400" u="sng" dirty="0">
                <a:latin typeface="Century Gothic" panose="020B0502020202020204" pitchFamily="34" charset="0"/>
              </a:rPr>
              <a:t>legal</a:t>
            </a:r>
            <a:r>
              <a:rPr lang="en-GB" sz="4400" dirty="0">
                <a:latin typeface="Century Gothic" panose="020B0502020202020204" pitchFamily="34" charset="0"/>
              </a:rPr>
              <a:t> obligation.</a:t>
            </a:r>
          </a:p>
          <a:p>
            <a:endParaRPr lang="en-GB" sz="4400" dirty="0">
              <a:latin typeface="Century Gothic" panose="020B0502020202020204" pitchFamily="34" charset="0"/>
            </a:endParaRPr>
          </a:p>
          <a:p>
            <a:r>
              <a:rPr lang="en-GB" sz="4400" dirty="0">
                <a:latin typeface="Century Gothic" panose="020B0502020202020204" pitchFamily="34" charset="0"/>
              </a:rPr>
              <a:t>Therefore, its success is </a:t>
            </a:r>
            <a:r>
              <a:rPr lang="en-GB" sz="4400" u="sng" dirty="0">
                <a:latin typeface="Century Gothic" panose="020B0502020202020204" pitchFamily="34" charset="0"/>
              </a:rPr>
              <a:t>dependant</a:t>
            </a:r>
            <a:r>
              <a:rPr lang="en-GB" sz="4400" dirty="0">
                <a:latin typeface="Century Gothic" panose="020B0502020202020204" pitchFamily="34" charset="0"/>
              </a:rPr>
              <a:t> on individual governments and global partnerships.   </a:t>
            </a:r>
          </a:p>
        </p:txBody>
      </p:sp>
    </p:spTree>
    <p:extLst>
      <p:ext uri="{BB962C8B-B14F-4D97-AF65-F5344CB8AC3E}">
        <p14:creationId xmlns:p14="http://schemas.microsoft.com/office/powerpoint/2010/main" val="1571492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AB01324-8D8F-4D08-9B8D-D8AFFAC881EC}"/>
              </a:ext>
            </a:extLst>
          </p:cNvPr>
          <p:cNvGraphicFramePr>
            <a:graphicFrameLocks noGrp="1"/>
          </p:cNvGraphicFramePr>
          <p:nvPr>
            <p:extLst>
              <p:ext uri="{D42A27DB-BD31-4B8C-83A1-F6EECF244321}">
                <p14:modId xmlns:p14="http://schemas.microsoft.com/office/powerpoint/2010/main" val="1875696802"/>
              </p:ext>
            </p:extLst>
          </p:nvPr>
        </p:nvGraphicFramePr>
        <p:xfrm>
          <a:off x="393146" y="309438"/>
          <a:ext cx="11479986" cy="6217971"/>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3826662">
                  <a:extLst>
                    <a:ext uri="{9D8B030D-6E8A-4147-A177-3AD203B41FA5}">
                      <a16:colId xmlns:a16="http://schemas.microsoft.com/office/drawing/2014/main" val="874394730"/>
                    </a:ext>
                  </a:extLst>
                </a:gridCol>
                <a:gridCol w="3826662">
                  <a:extLst>
                    <a:ext uri="{9D8B030D-6E8A-4147-A177-3AD203B41FA5}">
                      <a16:colId xmlns:a16="http://schemas.microsoft.com/office/drawing/2014/main" val="576622454"/>
                    </a:ext>
                  </a:extLst>
                </a:gridCol>
                <a:gridCol w="3826662">
                  <a:extLst>
                    <a:ext uri="{9D8B030D-6E8A-4147-A177-3AD203B41FA5}">
                      <a16:colId xmlns:a16="http://schemas.microsoft.com/office/drawing/2014/main" val="2994159390"/>
                    </a:ext>
                  </a:extLst>
                </a:gridCol>
              </a:tblGrid>
              <a:tr h="3129916">
                <a:tc>
                  <a:txBody>
                    <a:bodyPr/>
                    <a:lstStyle/>
                    <a:p>
                      <a:pPr algn="ctr"/>
                      <a:endParaRPr lang="en-GB" sz="2400" b="0" u="none" dirty="0">
                        <a:solidFill>
                          <a:schemeClr val="tx1"/>
                        </a:solidFill>
                        <a:highlight>
                          <a:srgbClr val="C0C0C0"/>
                        </a:highlight>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32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32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2709198"/>
                  </a:ext>
                </a:extLst>
              </a:tr>
              <a:tr h="3088055">
                <a:tc>
                  <a:txBody>
                    <a:bodyPr/>
                    <a:lstStyle/>
                    <a:p>
                      <a:pPr algn="ctr"/>
                      <a:endParaRPr lang="en-GB" sz="3200" b="0"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3200" b="0"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3200" b="0"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3536468"/>
                  </a:ext>
                </a:extLst>
              </a:tr>
            </a:tbl>
          </a:graphicData>
        </a:graphic>
      </p:graphicFrame>
      <p:sp>
        <p:nvSpPr>
          <p:cNvPr id="5" name="Rectangle 4">
            <a:extLst>
              <a:ext uri="{FF2B5EF4-FFF2-40B4-BE49-F238E27FC236}">
                <a16:creationId xmlns:a16="http://schemas.microsoft.com/office/drawing/2014/main" id="{398AA94A-6A07-447E-B9D5-045A54F52C45}"/>
              </a:ext>
            </a:extLst>
          </p:cNvPr>
          <p:cNvSpPr/>
          <p:nvPr/>
        </p:nvSpPr>
        <p:spPr>
          <a:xfrm>
            <a:off x="5118752" y="38203"/>
            <a:ext cx="164500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highlight>
                  <a:srgbClr val="FFFF00"/>
                </a:highlight>
                <a:latin typeface="Century Gothic" panose="020B0502020202020204" pitchFamily="34" charset="0"/>
              </a:rPr>
              <a:t>Articles</a:t>
            </a:r>
            <a:endParaRPr lang="en-US" sz="3200" b="1" cap="none" spc="0" dirty="0">
              <a:ln w="0"/>
              <a:solidFill>
                <a:schemeClr val="tx1"/>
              </a:solidFill>
              <a:effectLst>
                <a:outerShdw blurRad="38100" dist="19050" dir="2700000" algn="tl" rotWithShape="0">
                  <a:schemeClr val="dk1">
                    <a:alpha val="40000"/>
                  </a:schemeClr>
                </a:outerShdw>
              </a:effectLst>
              <a:highlight>
                <a:srgbClr val="FFFF00"/>
              </a:highlight>
              <a:latin typeface="Century Gothic" panose="020B0502020202020204" pitchFamily="34" charset="0"/>
            </a:endParaRPr>
          </a:p>
        </p:txBody>
      </p:sp>
      <p:sp>
        <p:nvSpPr>
          <p:cNvPr id="6" name="TextBox 5">
            <a:extLst>
              <a:ext uri="{FF2B5EF4-FFF2-40B4-BE49-F238E27FC236}">
                <a16:creationId xmlns:a16="http://schemas.microsoft.com/office/drawing/2014/main" id="{42496EF4-26A7-410E-993A-E2D3A4FED2FF}"/>
              </a:ext>
            </a:extLst>
          </p:cNvPr>
          <p:cNvSpPr txBox="1"/>
          <p:nvPr/>
        </p:nvSpPr>
        <p:spPr>
          <a:xfrm>
            <a:off x="154745" y="6358132"/>
            <a:ext cx="12037255" cy="461665"/>
          </a:xfrm>
          <a:prstGeom prst="rect">
            <a:avLst/>
          </a:prstGeom>
          <a:noFill/>
        </p:spPr>
        <p:txBody>
          <a:bodyPr wrap="square" rtlCol="0">
            <a:spAutoFit/>
          </a:bodyPr>
          <a:lstStyle/>
          <a:p>
            <a:r>
              <a:rPr lang="en-GB" sz="2400" dirty="0">
                <a:highlight>
                  <a:srgbClr val="FFFF00"/>
                </a:highlight>
                <a:latin typeface="Century Gothic" panose="020B0502020202020204" pitchFamily="34" charset="0"/>
              </a:rPr>
              <a:t>Can you guess the Human Rights?</a:t>
            </a:r>
          </a:p>
        </p:txBody>
      </p:sp>
      <p:pic>
        <p:nvPicPr>
          <p:cNvPr id="7" name="Picture 6">
            <a:extLst>
              <a:ext uri="{FF2B5EF4-FFF2-40B4-BE49-F238E27FC236}">
                <a16:creationId xmlns:a16="http://schemas.microsoft.com/office/drawing/2014/main" id="{49B4A2D6-D557-4784-B171-7E443DEB10A0}"/>
              </a:ext>
            </a:extLst>
          </p:cNvPr>
          <p:cNvPicPr>
            <a:picLocks noChangeAspect="1"/>
          </p:cNvPicPr>
          <p:nvPr/>
        </p:nvPicPr>
        <p:blipFill>
          <a:blip r:embed="rId3"/>
          <a:stretch>
            <a:fillRect/>
          </a:stretch>
        </p:blipFill>
        <p:spPr>
          <a:xfrm>
            <a:off x="563587" y="484819"/>
            <a:ext cx="3530112" cy="2216910"/>
          </a:xfrm>
          <a:prstGeom prst="rect">
            <a:avLst/>
          </a:prstGeom>
        </p:spPr>
      </p:pic>
      <p:pic>
        <p:nvPicPr>
          <p:cNvPr id="8" name="Picture 7">
            <a:extLst>
              <a:ext uri="{FF2B5EF4-FFF2-40B4-BE49-F238E27FC236}">
                <a16:creationId xmlns:a16="http://schemas.microsoft.com/office/drawing/2014/main" id="{5755E117-1800-4027-820A-63789B576304}"/>
              </a:ext>
            </a:extLst>
          </p:cNvPr>
          <p:cNvPicPr>
            <a:picLocks noChangeAspect="1"/>
          </p:cNvPicPr>
          <p:nvPr/>
        </p:nvPicPr>
        <p:blipFill>
          <a:blip r:embed="rId4"/>
          <a:stretch>
            <a:fillRect/>
          </a:stretch>
        </p:blipFill>
        <p:spPr>
          <a:xfrm>
            <a:off x="4332100" y="526207"/>
            <a:ext cx="3328693" cy="2216910"/>
          </a:xfrm>
          <a:prstGeom prst="rect">
            <a:avLst/>
          </a:prstGeom>
        </p:spPr>
      </p:pic>
      <p:pic>
        <p:nvPicPr>
          <p:cNvPr id="9" name="Picture 8">
            <a:extLst>
              <a:ext uri="{FF2B5EF4-FFF2-40B4-BE49-F238E27FC236}">
                <a16:creationId xmlns:a16="http://schemas.microsoft.com/office/drawing/2014/main" id="{FED0B55B-735F-4EF5-B856-BE04777F476B}"/>
              </a:ext>
            </a:extLst>
          </p:cNvPr>
          <p:cNvPicPr>
            <a:picLocks noChangeAspect="1"/>
          </p:cNvPicPr>
          <p:nvPr/>
        </p:nvPicPr>
        <p:blipFill rotWithShape="1">
          <a:blip r:embed="rId5"/>
          <a:srcRect b="5256"/>
          <a:stretch/>
        </p:blipFill>
        <p:spPr>
          <a:xfrm>
            <a:off x="8309837" y="486639"/>
            <a:ext cx="3179523" cy="2319537"/>
          </a:xfrm>
          <a:prstGeom prst="rect">
            <a:avLst/>
          </a:prstGeom>
        </p:spPr>
      </p:pic>
      <p:pic>
        <p:nvPicPr>
          <p:cNvPr id="10" name="Picture 9">
            <a:extLst>
              <a:ext uri="{FF2B5EF4-FFF2-40B4-BE49-F238E27FC236}">
                <a16:creationId xmlns:a16="http://schemas.microsoft.com/office/drawing/2014/main" id="{7F5345B0-80C7-4153-B62E-D528A1291CC8}"/>
              </a:ext>
            </a:extLst>
          </p:cNvPr>
          <p:cNvPicPr>
            <a:picLocks noChangeAspect="1"/>
          </p:cNvPicPr>
          <p:nvPr/>
        </p:nvPicPr>
        <p:blipFill>
          <a:blip r:embed="rId6"/>
          <a:stretch>
            <a:fillRect/>
          </a:stretch>
        </p:blipFill>
        <p:spPr>
          <a:xfrm>
            <a:off x="563587" y="3986953"/>
            <a:ext cx="3403502" cy="2266732"/>
          </a:xfrm>
          <a:prstGeom prst="rect">
            <a:avLst/>
          </a:prstGeom>
        </p:spPr>
      </p:pic>
      <p:pic>
        <p:nvPicPr>
          <p:cNvPr id="11" name="Picture 10">
            <a:extLst>
              <a:ext uri="{FF2B5EF4-FFF2-40B4-BE49-F238E27FC236}">
                <a16:creationId xmlns:a16="http://schemas.microsoft.com/office/drawing/2014/main" id="{B5F77726-4A36-4649-A47D-C07D1DC51B33}"/>
              </a:ext>
            </a:extLst>
          </p:cNvPr>
          <p:cNvPicPr>
            <a:picLocks noChangeAspect="1"/>
          </p:cNvPicPr>
          <p:nvPr/>
        </p:nvPicPr>
        <p:blipFill rotWithShape="1">
          <a:blip r:embed="rId7"/>
          <a:srcRect l="11536" r="10211"/>
          <a:stretch/>
        </p:blipFill>
        <p:spPr>
          <a:xfrm>
            <a:off x="4583610" y="4046825"/>
            <a:ext cx="3179523" cy="2259084"/>
          </a:xfrm>
          <a:prstGeom prst="rect">
            <a:avLst/>
          </a:prstGeom>
        </p:spPr>
      </p:pic>
      <p:pic>
        <p:nvPicPr>
          <p:cNvPr id="12" name="Picture 11">
            <a:extLst>
              <a:ext uri="{FF2B5EF4-FFF2-40B4-BE49-F238E27FC236}">
                <a16:creationId xmlns:a16="http://schemas.microsoft.com/office/drawing/2014/main" id="{03F12163-F240-476E-B8CD-896CC3F607CF}"/>
              </a:ext>
            </a:extLst>
          </p:cNvPr>
          <p:cNvPicPr>
            <a:picLocks noChangeAspect="1"/>
          </p:cNvPicPr>
          <p:nvPr/>
        </p:nvPicPr>
        <p:blipFill rotWithShape="1">
          <a:blip r:embed="rId8"/>
          <a:srcRect t="50000" b="7673"/>
          <a:stretch/>
        </p:blipFill>
        <p:spPr>
          <a:xfrm>
            <a:off x="8255816" y="4070517"/>
            <a:ext cx="3438566" cy="2183168"/>
          </a:xfrm>
          <a:prstGeom prst="rect">
            <a:avLst/>
          </a:prstGeom>
        </p:spPr>
      </p:pic>
    </p:spTree>
    <p:extLst>
      <p:ext uri="{BB962C8B-B14F-4D97-AF65-F5344CB8AC3E}">
        <p14:creationId xmlns:p14="http://schemas.microsoft.com/office/powerpoint/2010/main" val="1772091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AB01324-8D8F-4D08-9B8D-D8AFFAC881EC}"/>
              </a:ext>
            </a:extLst>
          </p:cNvPr>
          <p:cNvGraphicFramePr>
            <a:graphicFrameLocks noGrp="1"/>
          </p:cNvGraphicFramePr>
          <p:nvPr>
            <p:extLst/>
          </p:nvPr>
        </p:nvGraphicFramePr>
        <p:xfrm>
          <a:off x="393146" y="309438"/>
          <a:ext cx="11479986" cy="6217971"/>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3826662">
                  <a:extLst>
                    <a:ext uri="{9D8B030D-6E8A-4147-A177-3AD203B41FA5}">
                      <a16:colId xmlns:a16="http://schemas.microsoft.com/office/drawing/2014/main" val="874394730"/>
                    </a:ext>
                  </a:extLst>
                </a:gridCol>
                <a:gridCol w="3826662">
                  <a:extLst>
                    <a:ext uri="{9D8B030D-6E8A-4147-A177-3AD203B41FA5}">
                      <a16:colId xmlns:a16="http://schemas.microsoft.com/office/drawing/2014/main" val="576622454"/>
                    </a:ext>
                  </a:extLst>
                </a:gridCol>
                <a:gridCol w="3826662">
                  <a:extLst>
                    <a:ext uri="{9D8B030D-6E8A-4147-A177-3AD203B41FA5}">
                      <a16:colId xmlns:a16="http://schemas.microsoft.com/office/drawing/2014/main" val="2994159390"/>
                    </a:ext>
                  </a:extLst>
                </a:gridCol>
              </a:tblGrid>
              <a:tr h="3129916">
                <a:tc>
                  <a:txBody>
                    <a:bodyPr/>
                    <a:lstStyle/>
                    <a:p>
                      <a:pPr algn="ctr"/>
                      <a:endParaRPr lang="en-GB" sz="2400" b="0" u="none" dirty="0">
                        <a:solidFill>
                          <a:schemeClr val="tx1"/>
                        </a:solidFill>
                        <a:highlight>
                          <a:srgbClr val="C0C0C0"/>
                        </a:highlight>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32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32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2709198"/>
                  </a:ext>
                </a:extLst>
              </a:tr>
              <a:tr h="3088055">
                <a:tc>
                  <a:txBody>
                    <a:bodyPr/>
                    <a:lstStyle/>
                    <a:p>
                      <a:pPr algn="ctr"/>
                      <a:endParaRPr lang="en-GB" sz="3200" b="0"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3200" b="0"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3200" b="0"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3536468"/>
                  </a:ext>
                </a:extLst>
              </a:tr>
            </a:tbl>
          </a:graphicData>
        </a:graphic>
      </p:graphicFrame>
      <p:sp>
        <p:nvSpPr>
          <p:cNvPr id="5" name="Rectangle 4">
            <a:extLst>
              <a:ext uri="{FF2B5EF4-FFF2-40B4-BE49-F238E27FC236}">
                <a16:creationId xmlns:a16="http://schemas.microsoft.com/office/drawing/2014/main" id="{398AA94A-6A07-447E-B9D5-045A54F52C45}"/>
              </a:ext>
            </a:extLst>
          </p:cNvPr>
          <p:cNvSpPr/>
          <p:nvPr/>
        </p:nvSpPr>
        <p:spPr>
          <a:xfrm>
            <a:off x="5118752" y="38203"/>
            <a:ext cx="164500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highlight>
                  <a:srgbClr val="FFFF00"/>
                </a:highlight>
                <a:latin typeface="Century Gothic" panose="020B0502020202020204" pitchFamily="34" charset="0"/>
              </a:rPr>
              <a:t>Articles</a:t>
            </a:r>
            <a:endParaRPr lang="en-US" sz="3200" b="1" cap="none" spc="0" dirty="0">
              <a:ln w="0"/>
              <a:solidFill>
                <a:schemeClr val="tx1"/>
              </a:solidFill>
              <a:effectLst>
                <a:outerShdw blurRad="38100" dist="19050" dir="2700000" algn="tl" rotWithShape="0">
                  <a:schemeClr val="dk1">
                    <a:alpha val="40000"/>
                  </a:schemeClr>
                </a:outerShdw>
              </a:effectLst>
              <a:highlight>
                <a:srgbClr val="FFFF00"/>
              </a:highlight>
              <a:latin typeface="Century Gothic" panose="020B0502020202020204" pitchFamily="34" charset="0"/>
            </a:endParaRPr>
          </a:p>
        </p:txBody>
      </p:sp>
      <p:sp>
        <p:nvSpPr>
          <p:cNvPr id="6" name="TextBox 5">
            <a:extLst>
              <a:ext uri="{FF2B5EF4-FFF2-40B4-BE49-F238E27FC236}">
                <a16:creationId xmlns:a16="http://schemas.microsoft.com/office/drawing/2014/main" id="{42496EF4-26A7-410E-993A-E2D3A4FED2FF}"/>
              </a:ext>
            </a:extLst>
          </p:cNvPr>
          <p:cNvSpPr txBox="1"/>
          <p:nvPr/>
        </p:nvSpPr>
        <p:spPr>
          <a:xfrm>
            <a:off x="154745" y="6358132"/>
            <a:ext cx="12037255" cy="461665"/>
          </a:xfrm>
          <a:prstGeom prst="rect">
            <a:avLst/>
          </a:prstGeom>
          <a:noFill/>
        </p:spPr>
        <p:txBody>
          <a:bodyPr wrap="square" rtlCol="0">
            <a:spAutoFit/>
          </a:bodyPr>
          <a:lstStyle/>
          <a:p>
            <a:r>
              <a:rPr lang="en-GB" sz="2400" dirty="0">
                <a:highlight>
                  <a:srgbClr val="FFFF00"/>
                </a:highlight>
                <a:latin typeface="Century Gothic" panose="020B0502020202020204" pitchFamily="34" charset="0"/>
              </a:rPr>
              <a:t>Look at these UDHR articles. Are they successful? Where are the inconsistencies?</a:t>
            </a:r>
          </a:p>
        </p:txBody>
      </p:sp>
      <p:pic>
        <p:nvPicPr>
          <p:cNvPr id="7" name="Picture 6">
            <a:extLst>
              <a:ext uri="{FF2B5EF4-FFF2-40B4-BE49-F238E27FC236}">
                <a16:creationId xmlns:a16="http://schemas.microsoft.com/office/drawing/2014/main" id="{49B4A2D6-D557-4784-B171-7E443DEB10A0}"/>
              </a:ext>
            </a:extLst>
          </p:cNvPr>
          <p:cNvPicPr>
            <a:picLocks noChangeAspect="1"/>
          </p:cNvPicPr>
          <p:nvPr/>
        </p:nvPicPr>
        <p:blipFill>
          <a:blip r:embed="rId3"/>
          <a:stretch>
            <a:fillRect/>
          </a:stretch>
        </p:blipFill>
        <p:spPr>
          <a:xfrm>
            <a:off x="563587" y="484819"/>
            <a:ext cx="3530112" cy="2216910"/>
          </a:xfrm>
          <a:prstGeom prst="rect">
            <a:avLst/>
          </a:prstGeom>
        </p:spPr>
      </p:pic>
      <p:pic>
        <p:nvPicPr>
          <p:cNvPr id="8" name="Picture 7">
            <a:extLst>
              <a:ext uri="{FF2B5EF4-FFF2-40B4-BE49-F238E27FC236}">
                <a16:creationId xmlns:a16="http://schemas.microsoft.com/office/drawing/2014/main" id="{5755E117-1800-4027-820A-63789B576304}"/>
              </a:ext>
            </a:extLst>
          </p:cNvPr>
          <p:cNvPicPr>
            <a:picLocks noChangeAspect="1"/>
          </p:cNvPicPr>
          <p:nvPr/>
        </p:nvPicPr>
        <p:blipFill>
          <a:blip r:embed="rId4"/>
          <a:stretch>
            <a:fillRect/>
          </a:stretch>
        </p:blipFill>
        <p:spPr>
          <a:xfrm>
            <a:off x="4332100" y="526207"/>
            <a:ext cx="3328693" cy="2216910"/>
          </a:xfrm>
          <a:prstGeom prst="rect">
            <a:avLst/>
          </a:prstGeom>
        </p:spPr>
      </p:pic>
      <p:pic>
        <p:nvPicPr>
          <p:cNvPr id="9" name="Picture 8">
            <a:extLst>
              <a:ext uri="{FF2B5EF4-FFF2-40B4-BE49-F238E27FC236}">
                <a16:creationId xmlns:a16="http://schemas.microsoft.com/office/drawing/2014/main" id="{FED0B55B-735F-4EF5-B856-BE04777F476B}"/>
              </a:ext>
            </a:extLst>
          </p:cNvPr>
          <p:cNvPicPr>
            <a:picLocks noChangeAspect="1"/>
          </p:cNvPicPr>
          <p:nvPr/>
        </p:nvPicPr>
        <p:blipFill rotWithShape="1">
          <a:blip r:embed="rId5"/>
          <a:srcRect b="5256"/>
          <a:stretch/>
        </p:blipFill>
        <p:spPr>
          <a:xfrm>
            <a:off x="8309837" y="486639"/>
            <a:ext cx="3179523" cy="2319537"/>
          </a:xfrm>
          <a:prstGeom prst="rect">
            <a:avLst/>
          </a:prstGeom>
        </p:spPr>
      </p:pic>
      <p:pic>
        <p:nvPicPr>
          <p:cNvPr id="10" name="Picture 9">
            <a:extLst>
              <a:ext uri="{FF2B5EF4-FFF2-40B4-BE49-F238E27FC236}">
                <a16:creationId xmlns:a16="http://schemas.microsoft.com/office/drawing/2014/main" id="{7F5345B0-80C7-4153-B62E-D528A1291CC8}"/>
              </a:ext>
            </a:extLst>
          </p:cNvPr>
          <p:cNvPicPr>
            <a:picLocks noChangeAspect="1"/>
          </p:cNvPicPr>
          <p:nvPr/>
        </p:nvPicPr>
        <p:blipFill>
          <a:blip r:embed="rId6"/>
          <a:stretch>
            <a:fillRect/>
          </a:stretch>
        </p:blipFill>
        <p:spPr>
          <a:xfrm>
            <a:off x="563587" y="3986953"/>
            <a:ext cx="3403502" cy="2266732"/>
          </a:xfrm>
          <a:prstGeom prst="rect">
            <a:avLst/>
          </a:prstGeom>
        </p:spPr>
      </p:pic>
      <p:pic>
        <p:nvPicPr>
          <p:cNvPr id="11" name="Picture 10">
            <a:extLst>
              <a:ext uri="{FF2B5EF4-FFF2-40B4-BE49-F238E27FC236}">
                <a16:creationId xmlns:a16="http://schemas.microsoft.com/office/drawing/2014/main" id="{B5F77726-4A36-4649-A47D-C07D1DC51B33}"/>
              </a:ext>
            </a:extLst>
          </p:cNvPr>
          <p:cNvPicPr>
            <a:picLocks noChangeAspect="1"/>
          </p:cNvPicPr>
          <p:nvPr/>
        </p:nvPicPr>
        <p:blipFill rotWithShape="1">
          <a:blip r:embed="rId7"/>
          <a:srcRect l="11536" r="10211"/>
          <a:stretch/>
        </p:blipFill>
        <p:spPr>
          <a:xfrm>
            <a:off x="4583610" y="4046825"/>
            <a:ext cx="3179523" cy="2259084"/>
          </a:xfrm>
          <a:prstGeom prst="rect">
            <a:avLst/>
          </a:prstGeom>
        </p:spPr>
      </p:pic>
      <p:pic>
        <p:nvPicPr>
          <p:cNvPr id="12" name="Picture 11">
            <a:extLst>
              <a:ext uri="{FF2B5EF4-FFF2-40B4-BE49-F238E27FC236}">
                <a16:creationId xmlns:a16="http://schemas.microsoft.com/office/drawing/2014/main" id="{03F12163-F240-476E-B8CD-896CC3F607CF}"/>
              </a:ext>
            </a:extLst>
          </p:cNvPr>
          <p:cNvPicPr>
            <a:picLocks noChangeAspect="1"/>
          </p:cNvPicPr>
          <p:nvPr/>
        </p:nvPicPr>
        <p:blipFill rotWithShape="1">
          <a:blip r:embed="rId8"/>
          <a:srcRect t="50000" b="7673"/>
          <a:stretch/>
        </p:blipFill>
        <p:spPr>
          <a:xfrm>
            <a:off x="8255816" y="4070517"/>
            <a:ext cx="3438566" cy="2183168"/>
          </a:xfrm>
          <a:prstGeom prst="rect">
            <a:avLst/>
          </a:prstGeom>
        </p:spPr>
      </p:pic>
      <p:sp>
        <p:nvSpPr>
          <p:cNvPr id="13" name="TextBox 12">
            <a:extLst>
              <a:ext uri="{FF2B5EF4-FFF2-40B4-BE49-F238E27FC236}">
                <a16:creationId xmlns:a16="http://schemas.microsoft.com/office/drawing/2014/main" id="{37ACE044-9238-40E2-AF62-0F00D20EF6EC}"/>
              </a:ext>
            </a:extLst>
          </p:cNvPr>
          <p:cNvSpPr txBox="1"/>
          <p:nvPr/>
        </p:nvSpPr>
        <p:spPr>
          <a:xfrm>
            <a:off x="956604" y="2806176"/>
            <a:ext cx="2757268" cy="523220"/>
          </a:xfrm>
          <a:prstGeom prst="rect">
            <a:avLst/>
          </a:prstGeom>
          <a:noFill/>
        </p:spPr>
        <p:txBody>
          <a:bodyPr wrap="square" rtlCol="0">
            <a:spAutoFit/>
          </a:bodyPr>
          <a:lstStyle/>
          <a:p>
            <a:pPr algn="ctr"/>
            <a:r>
              <a:rPr lang="en-GB" sz="2800" dirty="0">
                <a:latin typeface="Century Gothic" panose="020B0502020202020204" pitchFamily="34" charset="0"/>
              </a:rPr>
              <a:t>Healthcare</a:t>
            </a:r>
          </a:p>
        </p:txBody>
      </p:sp>
      <p:sp>
        <p:nvSpPr>
          <p:cNvPr id="14" name="TextBox 13">
            <a:extLst>
              <a:ext uri="{FF2B5EF4-FFF2-40B4-BE49-F238E27FC236}">
                <a16:creationId xmlns:a16="http://schemas.microsoft.com/office/drawing/2014/main" id="{E89AE1A2-A002-4BD8-94F8-1858E68C075C}"/>
              </a:ext>
            </a:extLst>
          </p:cNvPr>
          <p:cNvSpPr txBox="1"/>
          <p:nvPr/>
        </p:nvSpPr>
        <p:spPr>
          <a:xfrm>
            <a:off x="4754505" y="2806176"/>
            <a:ext cx="2757268" cy="523220"/>
          </a:xfrm>
          <a:prstGeom prst="rect">
            <a:avLst/>
          </a:prstGeom>
          <a:noFill/>
        </p:spPr>
        <p:txBody>
          <a:bodyPr wrap="square" rtlCol="0">
            <a:spAutoFit/>
          </a:bodyPr>
          <a:lstStyle/>
          <a:p>
            <a:pPr algn="ctr"/>
            <a:r>
              <a:rPr lang="en-GB" sz="2800" dirty="0">
                <a:latin typeface="Century Gothic" panose="020B0502020202020204" pitchFamily="34" charset="0"/>
              </a:rPr>
              <a:t>Education</a:t>
            </a:r>
          </a:p>
        </p:txBody>
      </p:sp>
      <p:sp>
        <p:nvSpPr>
          <p:cNvPr id="15" name="TextBox 14">
            <a:extLst>
              <a:ext uri="{FF2B5EF4-FFF2-40B4-BE49-F238E27FC236}">
                <a16:creationId xmlns:a16="http://schemas.microsoft.com/office/drawing/2014/main" id="{1D4AF21A-3764-4702-A04A-EDFA33228FF8}"/>
              </a:ext>
            </a:extLst>
          </p:cNvPr>
          <p:cNvSpPr txBox="1"/>
          <p:nvPr/>
        </p:nvSpPr>
        <p:spPr>
          <a:xfrm>
            <a:off x="7962314" y="2858399"/>
            <a:ext cx="3910818" cy="523220"/>
          </a:xfrm>
          <a:prstGeom prst="rect">
            <a:avLst/>
          </a:prstGeom>
          <a:noFill/>
        </p:spPr>
        <p:txBody>
          <a:bodyPr wrap="square" rtlCol="0">
            <a:spAutoFit/>
          </a:bodyPr>
          <a:lstStyle/>
          <a:p>
            <a:pPr algn="ctr"/>
            <a:r>
              <a:rPr lang="en-GB" sz="2800" dirty="0">
                <a:latin typeface="Century Gothic" panose="020B0502020202020204" pitchFamily="34" charset="0"/>
              </a:rPr>
              <a:t>Thought &amp; expression</a:t>
            </a:r>
          </a:p>
        </p:txBody>
      </p:sp>
      <p:sp>
        <p:nvSpPr>
          <p:cNvPr id="16" name="TextBox 15">
            <a:extLst>
              <a:ext uri="{FF2B5EF4-FFF2-40B4-BE49-F238E27FC236}">
                <a16:creationId xmlns:a16="http://schemas.microsoft.com/office/drawing/2014/main" id="{098BDB6D-814B-4CC3-AB0C-804341DC8082}"/>
              </a:ext>
            </a:extLst>
          </p:cNvPr>
          <p:cNvSpPr txBox="1"/>
          <p:nvPr/>
        </p:nvSpPr>
        <p:spPr>
          <a:xfrm>
            <a:off x="950009" y="3436076"/>
            <a:ext cx="2757268" cy="523220"/>
          </a:xfrm>
          <a:prstGeom prst="rect">
            <a:avLst/>
          </a:prstGeom>
          <a:noFill/>
        </p:spPr>
        <p:txBody>
          <a:bodyPr wrap="square" rtlCol="0">
            <a:spAutoFit/>
          </a:bodyPr>
          <a:lstStyle/>
          <a:p>
            <a:pPr algn="ctr"/>
            <a:r>
              <a:rPr lang="en-GB" sz="2800" dirty="0">
                <a:latin typeface="Century Gothic" panose="020B0502020202020204" pitchFamily="34" charset="0"/>
              </a:rPr>
              <a:t>Religion</a:t>
            </a:r>
          </a:p>
        </p:txBody>
      </p:sp>
      <p:sp>
        <p:nvSpPr>
          <p:cNvPr id="17" name="TextBox 16">
            <a:extLst>
              <a:ext uri="{FF2B5EF4-FFF2-40B4-BE49-F238E27FC236}">
                <a16:creationId xmlns:a16="http://schemas.microsoft.com/office/drawing/2014/main" id="{E8859D4D-FEE7-4112-87BE-1D9937BADFD9}"/>
              </a:ext>
            </a:extLst>
          </p:cNvPr>
          <p:cNvSpPr txBox="1"/>
          <p:nvPr/>
        </p:nvSpPr>
        <p:spPr>
          <a:xfrm>
            <a:off x="4794737" y="3437172"/>
            <a:ext cx="2757268" cy="523220"/>
          </a:xfrm>
          <a:prstGeom prst="rect">
            <a:avLst/>
          </a:prstGeom>
          <a:noFill/>
        </p:spPr>
        <p:txBody>
          <a:bodyPr wrap="square" rtlCol="0">
            <a:spAutoFit/>
          </a:bodyPr>
          <a:lstStyle/>
          <a:p>
            <a:pPr algn="ctr"/>
            <a:r>
              <a:rPr lang="en-GB" sz="2800" dirty="0">
                <a:latin typeface="Century Gothic" panose="020B0502020202020204" pitchFamily="34" charset="0"/>
              </a:rPr>
              <a:t>Fair &amp; just law</a:t>
            </a:r>
          </a:p>
        </p:txBody>
      </p:sp>
      <p:sp>
        <p:nvSpPr>
          <p:cNvPr id="18" name="TextBox 17">
            <a:extLst>
              <a:ext uri="{FF2B5EF4-FFF2-40B4-BE49-F238E27FC236}">
                <a16:creationId xmlns:a16="http://schemas.microsoft.com/office/drawing/2014/main" id="{FDEABB3D-9B5F-43B4-B3E8-598B97E063EE}"/>
              </a:ext>
            </a:extLst>
          </p:cNvPr>
          <p:cNvSpPr txBox="1"/>
          <p:nvPr/>
        </p:nvSpPr>
        <p:spPr>
          <a:xfrm>
            <a:off x="8309836" y="3464458"/>
            <a:ext cx="3179523" cy="523220"/>
          </a:xfrm>
          <a:prstGeom prst="rect">
            <a:avLst/>
          </a:prstGeom>
          <a:noFill/>
        </p:spPr>
        <p:txBody>
          <a:bodyPr wrap="square" rtlCol="0">
            <a:spAutoFit/>
          </a:bodyPr>
          <a:lstStyle/>
          <a:p>
            <a:pPr algn="ctr"/>
            <a:r>
              <a:rPr lang="en-GB" sz="2800" dirty="0">
                <a:latin typeface="Century Gothic" panose="020B0502020202020204" pitchFamily="34" charset="0"/>
              </a:rPr>
              <a:t>Free from slavery</a:t>
            </a:r>
          </a:p>
        </p:txBody>
      </p:sp>
    </p:spTree>
    <p:extLst>
      <p:ext uri="{BB962C8B-B14F-4D97-AF65-F5344CB8AC3E}">
        <p14:creationId xmlns:p14="http://schemas.microsoft.com/office/powerpoint/2010/main" val="3528653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AADBC-A8DD-4D63-9387-AD3FD2B9652F}"/>
              </a:ext>
            </a:extLst>
          </p:cNvPr>
          <p:cNvSpPr>
            <a:spLocks noGrp="1"/>
          </p:cNvSpPr>
          <p:nvPr>
            <p:ph type="title"/>
          </p:nvPr>
        </p:nvSpPr>
        <p:spPr>
          <a:xfrm>
            <a:off x="83590" y="998088"/>
            <a:ext cx="12024819" cy="1325563"/>
          </a:xfrm>
        </p:spPr>
        <p:txBody>
          <a:bodyPr>
            <a:noAutofit/>
          </a:bodyPr>
          <a:lstStyle/>
          <a:p>
            <a:pPr algn="ctr"/>
            <a:r>
              <a:rPr lang="en-GB" sz="3200" b="1" dirty="0">
                <a:latin typeface="Century Gothic" panose="020B0502020202020204" pitchFamily="34" charset="0"/>
              </a:rPr>
              <a:t>UK success?</a:t>
            </a:r>
            <a:br>
              <a:rPr lang="en-GB" sz="3200" b="1" dirty="0">
                <a:latin typeface="Century Gothic" panose="020B0502020202020204" pitchFamily="34" charset="0"/>
              </a:rPr>
            </a:br>
            <a:r>
              <a:rPr lang="en-GB" sz="3200" dirty="0">
                <a:latin typeface="Century Gothic" panose="020B0502020202020204" pitchFamily="34" charset="0"/>
              </a:rPr>
              <a:t>How successful is each article? Draw a line to the place on the arrow that you feel is most justified. Try to use real life examples when justifying your choice. </a:t>
            </a:r>
            <a:br>
              <a:rPr lang="en-GB" dirty="0">
                <a:latin typeface="Century Gothic" panose="020B0502020202020204" pitchFamily="34" charset="0"/>
              </a:rPr>
            </a:br>
            <a:br>
              <a:rPr lang="en-GB" dirty="0">
                <a:latin typeface="Century Gothic" panose="020B0502020202020204" pitchFamily="34" charset="0"/>
              </a:rPr>
            </a:br>
            <a:endParaRPr lang="en-GB" dirty="0">
              <a:latin typeface="Century Gothic" panose="020B0502020202020204" pitchFamily="34" charset="0"/>
            </a:endParaRPr>
          </a:p>
        </p:txBody>
      </p:sp>
      <p:cxnSp>
        <p:nvCxnSpPr>
          <p:cNvPr id="7" name="Straight Arrow Connector 6">
            <a:extLst>
              <a:ext uri="{FF2B5EF4-FFF2-40B4-BE49-F238E27FC236}">
                <a16:creationId xmlns:a16="http://schemas.microsoft.com/office/drawing/2014/main" id="{C5741168-09AC-4313-89CD-2894D1574FD1}"/>
              </a:ext>
            </a:extLst>
          </p:cNvPr>
          <p:cNvCxnSpPr/>
          <p:nvPr/>
        </p:nvCxnSpPr>
        <p:spPr>
          <a:xfrm>
            <a:off x="450840" y="2500532"/>
            <a:ext cx="11290317"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8181EF9-38A4-4CC3-9CAD-60F3C745620D}"/>
              </a:ext>
            </a:extLst>
          </p:cNvPr>
          <p:cNvPicPr>
            <a:picLocks noChangeAspect="1"/>
          </p:cNvPicPr>
          <p:nvPr/>
        </p:nvPicPr>
        <p:blipFill>
          <a:blip r:embed="rId3"/>
          <a:stretch>
            <a:fillRect/>
          </a:stretch>
        </p:blipFill>
        <p:spPr>
          <a:xfrm>
            <a:off x="83590" y="5513151"/>
            <a:ext cx="1978801" cy="1238457"/>
          </a:xfrm>
          <a:prstGeom prst="rect">
            <a:avLst/>
          </a:prstGeom>
        </p:spPr>
      </p:pic>
      <p:pic>
        <p:nvPicPr>
          <p:cNvPr id="4" name="Picture 3">
            <a:extLst>
              <a:ext uri="{FF2B5EF4-FFF2-40B4-BE49-F238E27FC236}">
                <a16:creationId xmlns:a16="http://schemas.microsoft.com/office/drawing/2014/main" id="{FBAB5A9A-8805-45F0-AB9D-1854ED3B3B48}"/>
              </a:ext>
            </a:extLst>
          </p:cNvPr>
          <p:cNvPicPr>
            <a:picLocks noChangeAspect="1"/>
          </p:cNvPicPr>
          <p:nvPr/>
        </p:nvPicPr>
        <p:blipFill>
          <a:blip r:embed="rId4"/>
          <a:stretch>
            <a:fillRect/>
          </a:stretch>
        </p:blipFill>
        <p:spPr>
          <a:xfrm>
            <a:off x="2125699" y="5561519"/>
            <a:ext cx="1847095" cy="1231396"/>
          </a:xfrm>
          <a:prstGeom prst="rect">
            <a:avLst/>
          </a:prstGeom>
        </p:spPr>
      </p:pic>
      <p:pic>
        <p:nvPicPr>
          <p:cNvPr id="5" name="Picture 4">
            <a:extLst>
              <a:ext uri="{FF2B5EF4-FFF2-40B4-BE49-F238E27FC236}">
                <a16:creationId xmlns:a16="http://schemas.microsoft.com/office/drawing/2014/main" id="{B23978EF-0AC5-4744-91B8-35D0F16D31FE}"/>
              </a:ext>
            </a:extLst>
          </p:cNvPr>
          <p:cNvPicPr>
            <a:picLocks noChangeAspect="1"/>
          </p:cNvPicPr>
          <p:nvPr/>
        </p:nvPicPr>
        <p:blipFill>
          <a:blip r:embed="rId5"/>
          <a:stretch>
            <a:fillRect/>
          </a:stretch>
        </p:blipFill>
        <p:spPr>
          <a:xfrm>
            <a:off x="4036102" y="5547267"/>
            <a:ext cx="1729756" cy="1259210"/>
          </a:xfrm>
          <a:prstGeom prst="rect">
            <a:avLst/>
          </a:prstGeom>
        </p:spPr>
      </p:pic>
      <p:pic>
        <p:nvPicPr>
          <p:cNvPr id="6" name="Picture 5">
            <a:extLst>
              <a:ext uri="{FF2B5EF4-FFF2-40B4-BE49-F238E27FC236}">
                <a16:creationId xmlns:a16="http://schemas.microsoft.com/office/drawing/2014/main" id="{EE6095D0-EFE4-45EA-A6DA-762EF9116FBD}"/>
              </a:ext>
            </a:extLst>
          </p:cNvPr>
          <p:cNvPicPr>
            <a:picLocks noChangeAspect="1"/>
          </p:cNvPicPr>
          <p:nvPr/>
        </p:nvPicPr>
        <p:blipFill>
          <a:blip r:embed="rId6"/>
          <a:stretch>
            <a:fillRect/>
          </a:stretch>
        </p:blipFill>
        <p:spPr>
          <a:xfrm>
            <a:off x="5829166" y="5523228"/>
            <a:ext cx="2046866" cy="1362136"/>
          </a:xfrm>
          <a:prstGeom prst="rect">
            <a:avLst/>
          </a:prstGeom>
        </p:spPr>
      </p:pic>
      <p:pic>
        <p:nvPicPr>
          <p:cNvPr id="10" name="Picture 9">
            <a:extLst>
              <a:ext uri="{FF2B5EF4-FFF2-40B4-BE49-F238E27FC236}">
                <a16:creationId xmlns:a16="http://schemas.microsoft.com/office/drawing/2014/main" id="{3C4E9360-E3B1-40F2-B230-EF75ECBD8AD7}"/>
              </a:ext>
            </a:extLst>
          </p:cNvPr>
          <p:cNvPicPr>
            <a:picLocks noChangeAspect="1"/>
          </p:cNvPicPr>
          <p:nvPr/>
        </p:nvPicPr>
        <p:blipFill>
          <a:blip r:embed="rId7"/>
          <a:stretch>
            <a:fillRect/>
          </a:stretch>
        </p:blipFill>
        <p:spPr>
          <a:xfrm>
            <a:off x="7939340" y="5547267"/>
            <a:ext cx="2046866" cy="1453630"/>
          </a:xfrm>
          <a:prstGeom prst="rect">
            <a:avLst/>
          </a:prstGeom>
        </p:spPr>
      </p:pic>
      <p:pic>
        <p:nvPicPr>
          <p:cNvPr id="11" name="Picture 10">
            <a:extLst>
              <a:ext uri="{FF2B5EF4-FFF2-40B4-BE49-F238E27FC236}">
                <a16:creationId xmlns:a16="http://schemas.microsoft.com/office/drawing/2014/main" id="{73593FCF-8A82-4A94-B788-5D3338BE1204}"/>
              </a:ext>
            </a:extLst>
          </p:cNvPr>
          <p:cNvPicPr>
            <a:picLocks noChangeAspect="1"/>
          </p:cNvPicPr>
          <p:nvPr/>
        </p:nvPicPr>
        <p:blipFill>
          <a:blip r:embed="rId8"/>
          <a:stretch>
            <a:fillRect/>
          </a:stretch>
        </p:blipFill>
        <p:spPr>
          <a:xfrm>
            <a:off x="10112823" y="5575081"/>
            <a:ext cx="1853523" cy="1176527"/>
          </a:xfrm>
          <a:prstGeom prst="rect">
            <a:avLst/>
          </a:prstGeom>
        </p:spPr>
      </p:pic>
      <p:pic>
        <p:nvPicPr>
          <p:cNvPr id="13" name="Graphic 12" descr="Smiling face with no fill">
            <a:extLst>
              <a:ext uri="{FF2B5EF4-FFF2-40B4-BE49-F238E27FC236}">
                <a16:creationId xmlns:a16="http://schemas.microsoft.com/office/drawing/2014/main" id="{F238F8F6-433E-49F7-AF9B-16ABCD430A2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94009" y="2677414"/>
            <a:ext cx="914400" cy="914400"/>
          </a:xfrm>
          <a:prstGeom prst="rect">
            <a:avLst/>
          </a:prstGeom>
        </p:spPr>
      </p:pic>
      <p:pic>
        <p:nvPicPr>
          <p:cNvPr id="15" name="Graphic 14" descr="Sad face with no fill">
            <a:extLst>
              <a:ext uri="{FF2B5EF4-FFF2-40B4-BE49-F238E27FC236}">
                <a16:creationId xmlns:a16="http://schemas.microsoft.com/office/drawing/2014/main" id="{652AA393-0505-4AD7-9263-9054EE2A634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60" y="2663970"/>
            <a:ext cx="914400" cy="914400"/>
          </a:xfrm>
          <a:prstGeom prst="rect">
            <a:avLst/>
          </a:prstGeom>
        </p:spPr>
      </p:pic>
    </p:spTree>
    <p:extLst>
      <p:ext uri="{BB962C8B-B14F-4D97-AF65-F5344CB8AC3E}">
        <p14:creationId xmlns:p14="http://schemas.microsoft.com/office/powerpoint/2010/main" val="714236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AADBC-A8DD-4D63-9387-AD3FD2B9652F}"/>
              </a:ext>
            </a:extLst>
          </p:cNvPr>
          <p:cNvSpPr>
            <a:spLocks noGrp="1"/>
          </p:cNvSpPr>
          <p:nvPr>
            <p:ph type="title"/>
          </p:nvPr>
        </p:nvSpPr>
        <p:spPr>
          <a:xfrm>
            <a:off x="83590" y="998088"/>
            <a:ext cx="12024819" cy="1325563"/>
          </a:xfrm>
        </p:spPr>
        <p:txBody>
          <a:bodyPr>
            <a:noAutofit/>
          </a:bodyPr>
          <a:lstStyle/>
          <a:p>
            <a:pPr algn="ctr"/>
            <a:r>
              <a:rPr lang="en-GB" sz="3200" b="1" dirty="0">
                <a:latin typeface="Century Gothic" panose="020B0502020202020204" pitchFamily="34" charset="0"/>
              </a:rPr>
              <a:t>UK success?</a:t>
            </a:r>
            <a:br>
              <a:rPr lang="en-GB" sz="3200" b="1" dirty="0">
                <a:latin typeface="Century Gothic" panose="020B0502020202020204" pitchFamily="34" charset="0"/>
              </a:rPr>
            </a:br>
            <a:r>
              <a:rPr lang="en-GB" sz="3200" dirty="0">
                <a:latin typeface="Century Gothic" panose="020B0502020202020204" pitchFamily="34" charset="0"/>
              </a:rPr>
              <a:t>How successful is each article? Draw a line to the place on the arrow that you feel is most justified. Try to use real life examples when justifying your choice. </a:t>
            </a:r>
            <a:br>
              <a:rPr lang="en-GB" dirty="0">
                <a:latin typeface="Century Gothic" panose="020B0502020202020204" pitchFamily="34" charset="0"/>
              </a:rPr>
            </a:br>
            <a:br>
              <a:rPr lang="en-GB" dirty="0">
                <a:latin typeface="Century Gothic" panose="020B0502020202020204" pitchFamily="34" charset="0"/>
              </a:rPr>
            </a:br>
            <a:endParaRPr lang="en-GB" dirty="0">
              <a:latin typeface="Century Gothic" panose="020B0502020202020204" pitchFamily="34" charset="0"/>
            </a:endParaRPr>
          </a:p>
        </p:txBody>
      </p:sp>
      <p:cxnSp>
        <p:nvCxnSpPr>
          <p:cNvPr id="7" name="Straight Arrow Connector 6">
            <a:extLst>
              <a:ext uri="{FF2B5EF4-FFF2-40B4-BE49-F238E27FC236}">
                <a16:creationId xmlns:a16="http://schemas.microsoft.com/office/drawing/2014/main" id="{C5741168-09AC-4313-89CD-2894D1574FD1}"/>
              </a:ext>
            </a:extLst>
          </p:cNvPr>
          <p:cNvCxnSpPr/>
          <p:nvPr/>
        </p:nvCxnSpPr>
        <p:spPr>
          <a:xfrm>
            <a:off x="450840" y="2500532"/>
            <a:ext cx="11290317"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8181EF9-38A4-4CC3-9CAD-60F3C745620D}"/>
              </a:ext>
            </a:extLst>
          </p:cNvPr>
          <p:cNvPicPr>
            <a:picLocks noChangeAspect="1"/>
          </p:cNvPicPr>
          <p:nvPr/>
        </p:nvPicPr>
        <p:blipFill>
          <a:blip r:embed="rId3"/>
          <a:stretch>
            <a:fillRect/>
          </a:stretch>
        </p:blipFill>
        <p:spPr>
          <a:xfrm>
            <a:off x="83590" y="5513151"/>
            <a:ext cx="1978801" cy="1238457"/>
          </a:xfrm>
          <a:prstGeom prst="rect">
            <a:avLst/>
          </a:prstGeom>
        </p:spPr>
      </p:pic>
      <p:pic>
        <p:nvPicPr>
          <p:cNvPr id="4" name="Picture 3">
            <a:extLst>
              <a:ext uri="{FF2B5EF4-FFF2-40B4-BE49-F238E27FC236}">
                <a16:creationId xmlns:a16="http://schemas.microsoft.com/office/drawing/2014/main" id="{FBAB5A9A-8805-45F0-AB9D-1854ED3B3B48}"/>
              </a:ext>
            </a:extLst>
          </p:cNvPr>
          <p:cNvPicPr>
            <a:picLocks noChangeAspect="1"/>
          </p:cNvPicPr>
          <p:nvPr/>
        </p:nvPicPr>
        <p:blipFill>
          <a:blip r:embed="rId4"/>
          <a:stretch>
            <a:fillRect/>
          </a:stretch>
        </p:blipFill>
        <p:spPr>
          <a:xfrm>
            <a:off x="2125699" y="5561519"/>
            <a:ext cx="1847095" cy="1231396"/>
          </a:xfrm>
          <a:prstGeom prst="rect">
            <a:avLst/>
          </a:prstGeom>
        </p:spPr>
      </p:pic>
      <p:pic>
        <p:nvPicPr>
          <p:cNvPr id="5" name="Picture 4">
            <a:extLst>
              <a:ext uri="{FF2B5EF4-FFF2-40B4-BE49-F238E27FC236}">
                <a16:creationId xmlns:a16="http://schemas.microsoft.com/office/drawing/2014/main" id="{B23978EF-0AC5-4744-91B8-35D0F16D31FE}"/>
              </a:ext>
            </a:extLst>
          </p:cNvPr>
          <p:cNvPicPr>
            <a:picLocks noChangeAspect="1"/>
          </p:cNvPicPr>
          <p:nvPr/>
        </p:nvPicPr>
        <p:blipFill>
          <a:blip r:embed="rId5"/>
          <a:stretch>
            <a:fillRect/>
          </a:stretch>
        </p:blipFill>
        <p:spPr>
          <a:xfrm>
            <a:off x="4036102" y="5547267"/>
            <a:ext cx="1729756" cy="1259210"/>
          </a:xfrm>
          <a:prstGeom prst="rect">
            <a:avLst/>
          </a:prstGeom>
        </p:spPr>
      </p:pic>
      <p:pic>
        <p:nvPicPr>
          <p:cNvPr id="6" name="Picture 5">
            <a:extLst>
              <a:ext uri="{FF2B5EF4-FFF2-40B4-BE49-F238E27FC236}">
                <a16:creationId xmlns:a16="http://schemas.microsoft.com/office/drawing/2014/main" id="{EE6095D0-EFE4-45EA-A6DA-762EF9116FBD}"/>
              </a:ext>
            </a:extLst>
          </p:cNvPr>
          <p:cNvPicPr>
            <a:picLocks noChangeAspect="1"/>
          </p:cNvPicPr>
          <p:nvPr/>
        </p:nvPicPr>
        <p:blipFill>
          <a:blip r:embed="rId6"/>
          <a:stretch>
            <a:fillRect/>
          </a:stretch>
        </p:blipFill>
        <p:spPr>
          <a:xfrm>
            <a:off x="5829166" y="5523228"/>
            <a:ext cx="2046866" cy="1362136"/>
          </a:xfrm>
          <a:prstGeom prst="rect">
            <a:avLst/>
          </a:prstGeom>
        </p:spPr>
      </p:pic>
      <p:pic>
        <p:nvPicPr>
          <p:cNvPr id="10" name="Picture 9">
            <a:extLst>
              <a:ext uri="{FF2B5EF4-FFF2-40B4-BE49-F238E27FC236}">
                <a16:creationId xmlns:a16="http://schemas.microsoft.com/office/drawing/2014/main" id="{3C4E9360-E3B1-40F2-B230-EF75ECBD8AD7}"/>
              </a:ext>
            </a:extLst>
          </p:cNvPr>
          <p:cNvPicPr>
            <a:picLocks noChangeAspect="1"/>
          </p:cNvPicPr>
          <p:nvPr/>
        </p:nvPicPr>
        <p:blipFill>
          <a:blip r:embed="rId7"/>
          <a:stretch>
            <a:fillRect/>
          </a:stretch>
        </p:blipFill>
        <p:spPr>
          <a:xfrm>
            <a:off x="7939340" y="5547267"/>
            <a:ext cx="2046866" cy="1453630"/>
          </a:xfrm>
          <a:prstGeom prst="rect">
            <a:avLst/>
          </a:prstGeom>
        </p:spPr>
      </p:pic>
      <p:pic>
        <p:nvPicPr>
          <p:cNvPr id="11" name="Picture 10">
            <a:extLst>
              <a:ext uri="{FF2B5EF4-FFF2-40B4-BE49-F238E27FC236}">
                <a16:creationId xmlns:a16="http://schemas.microsoft.com/office/drawing/2014/main" id="{73593FCF-8A82-4A94-B788-5D3338BE1204}"/>
              </a:ext>
            </a:extLst>
          </p:cNvPr>
          <p:cNvPicPr>
            <a:picLocks noChangeAspect="1"/>
          </p:cNvPicPr>
          <p:nvPr/>
        </p:nvPicPr>
        <p:blipFill>
          <a:blip r:embed="rId8"/>
          <a:stretch>
            <a:fillRect/>
          </a:stretch>
        </p:blipFill>
        <p:spPr>
          <a:xfrm>
            <a:off x="10112823" y="5575081"/>
            <a:ext cx="1853523" cy="1176527"/>
          </a:xfrm>
          <a:prstGeom prst="rect">
            <a:avLst/>
          </a:prstGeom>
        </p:spPr>
      </p:pic>
      <p:pic>
        <p:nvPicPr>
          <p:cNvPr id="8" name="Picture 7">
            <a:extLst>
              <a:ext uri="{FF2B5EF4-FFF2-40B4-BE49-F238E27FC236}">
                <a16:creationId xmlns:a16="http://schemas.microsoft.com/office/drawing/2014/main" id="{4ADC23B0-4319-4AC5-BA13-CDA297132BBE}"/>
              </a:ext>
            </a:extLst>
          </p:cNvPr>
          <p:cNvPicPr>
            <a:picLocks noChangeAspect="1"/>
          </p:cNvPicPr>
          <p:nvPr/>
        </p:nvPicPr>
        <p:blipFill>
          <a:blip r:embed="rId9"/>
          <a:stretch>
            <a:fillRect/>
          </a:stretch>
        </p:blipFill>
        <p:spPr>
          <a:xfrm>
            <a:off x="1309199" y="3000925"/>
            <a:ext cx="9573602" cy="2086772"/>
          </a:xfrm>
          <a:prstGeom prst="rect">
            <a:avLst/>
          </a:prstGeom>
        </p:spPr>
      </p:pic>
    </p:spTree>
    <p:extLst>
      <p:ext uri="{BB962C8B-B14F-4D97-AF65-F5344CB8AC3E}">
        <p14:creationId xmlns:p14="http://schemas.microsoft.com/office/powerpoint/2010/main" val="1497684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7329B-8B17-429E-94C4-43C3BBCC6C0A}"/>
              </a:ext>
            </a:extLst>
          </p:cNvPr>
          <p:cNvPicPr>
            <a:picLocks noChangeAspect="1"/>
          </p:cNvPicPr>
          <p:nvPr/>
        </p:nvPicPr>
        <p:blipFill rotWithShape="1">
          <a:blip r:embed="rId3"/>
          <a:srcRect t="30365" b="6256"/>
          <a:stretch/>
        </p:blipFill>
        <p:spPr>
          <a:xfrm>
            <a:off x="0" y="0"/>
            <a:ext cx="12194864" cy="5310554"/>
          </a:xfrm>
          <a:prstGeom prst="rect">
            <a:avLst/>
          </a:prstGeom>
        </p:spPr>
      </p:pic>
      <p:sp>
        <p:nvSpPr>
          <p:cNvPr id="10" name="Rectangle 9">
            <a:extLst>
              <a:ext uri="{FF2B5EF4-FFF2-40B4-BE49-F238E27FC236}">
                <a16:creationId xmlns:a16="http://schemas.microsoft.com/office/drawing/2014/main" id="{41C8D54E-1EB4-400D-A8DE-391A4FFF7FB3}"/>
              </a:ext>
            </a:extLst>
          </p:cNvPr>
          <p:cNvSpPr/>
          <p:nvPr/>
        </p:nvSpPr>
        <p:spPr>
          <a:xfrm>
            <a:off x="0" y="4265020"/>
            <a:ext cx="12192000" cy="2554545"/>
          </a:xfrm>
          <a:prstGeom prst="rect">
            <a:avLst/>
          </a:prstGeom>
          <a:ln w="38100"/>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pPr algn="ctr"/>
            <a:r>
              <a:rPr lang="en-US" sz="3200" b="1"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Global success?</a:t>
            </a:r>
          </a:p>
          <a:p>
            <a:pPr algn="ctr"/>
            <a:r>
              <a:rPr lang="en-US" sz="320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You will now work in 5 groups. Each group will look at a different report, creating a brainstorm highlighting how successful/unsuccessful the UDHR has been in that particular country. You will then feedback to the rest of the class.</a:t>
            </a:r>
          </a:p>
        </p:txBody>
      </p:sp>
      <p:pic>
        <p:nvPicPr>
          <p:cNvPr id="3" name="Picture 2">
            <a:extLst>
              <a:ext uri="{FF2B5EF4-FFF2-40B4-BE49-F238E27FC236}">
                <a16:creationId xmlns:a16="http://schemas.microsoft.com/office/drawing/2014/main" id="{90D2EC30-7644-408B-9292-A81B62178D44}"/>
              </a:ext>
            </a:extLst>
          </p:cNvPr>
          <p:cNvPicPr>
            <a:picLocks noChangeAspect="1"/>
          </p:cNvPicPr>
          <p:nvPr/>
        </p:nvPicPr>
        <p:blipFill>
          <a:blip r:embed="rId4"/>
          <a:stretch>
            <a:fillRect/>
          </a:stretch>
        </p:blipFill>
        <p:spPr>
          <a:xfrm>
            <a:off x="226873" y="162428"/>
            <a:ext cx="1975275" cy="1243692"/>
          </a:xfrm>
          <a:prstGeom prst="rect">
            <a:avLst/>
          </a:prstGeom>
        </p:spPr>
      </p:pic>
      <p:pic>
        <p:nvPicPr>
          <p:cNvPr id="4" name="Picture 3">
            <a:extLst>
              <a:ext uri="{FF2B5EF4-FFF2-40B4-BE49-F238E27FC236}">
                <a16:creationId xmlns:a16="http://schemas.microsoft.com/office/drawing/2014/main" id="{839E57B8-3249-46FE-933F-182B50173251}"/>
              </a:ext>
            </a:extLst>
          </p:cNvPr>
          <p:cNvPicPr>
            <a:picLocks noChangeAspect="1"/>
          </p:cNvPicPr>
          <p:nvPr/>
        </p:nvPicPr>
        <p:blipFill>
          <a:blip r:embed="rId5"/>
          <a:stretch>
            <a:fillRect/>
          </a:stretch>
        </p:blipFill>
        <p:spPr>
          <a:xfrm>
            <a:off x="226873" y="1568548"/>
            <a:ext cx="1975275" cy="1316850"/>
          </a:xfrm>
          <a:prstGeom prst="rect">
            <a:avLst/>
          </a:prstGeom>
        </p:spPr>
      </p:pic>
      <p:pic>
        <p:nvPicPr>
          <p:cNvPr id="5" name="Picture 4">
            <a:extLst>
              <a:ext uri="{FF2B5EF4-FFF2-40B4-BE49-F238E27FC236}">
                <a16:creationId xmlns:a16="http://schemas.microsoft.com/office/drawing/2014/main" id="{CD613948-A78C-462D-86FC-0A92FB6A7FD4}"/>
              </a:ext>
            </a:extLst>
          </p:cNvPr>
          <p:cNvPicPr>
            <a:picLocks noChangeAspect="1"/>
          </p:cNvPicPr>
          <p:nvPr/>
        </p:nvPicPr>
        <p:blipFill>
          <a:blip r:embed="rId6"/>
          <a:stretch>
            <a:fillRect/>
          </a:stretch>
        </p:blipFill>
        <p:spPr>
          <a:xfrm>
            <a:off x="203426" y="3024613"/>
            <a:ext cx="1975275" cy="1439725"/>
          </a:xfrm>
          <a:prstGeom prst="rect">
            <a:avLst/>
          </a:prstGeom>
        </p:spPr>
      </p:pic>
      <p:pic>
        <p:nvPicPr>
          <p:cNvPr id="6" name="Picture 5">
            <a:extLst>
              <a:ext uri="{FF2B5EF4-FFF2-40B4-BE49-F238E27FC236}">
                <a16:creationId xmlns:a16="http://schemas.microsoft.com/office/drawing/2014/main" id="{284F2211-1FC6-43FE-8147-45C87CFCB578}"/>
              </a:ext>
            </a:extLst>
          </p:cNvPr>
          <p:cNvPicPr>
            <a:picLocks noChangeAspect="1"/>
          </p:cNvPicPr>
          <p:nvPr/>
        </p:nvPicPr>
        <p:blipFill>
          <a:blip r:embed="rId7"/>
          <a:stretch>
            <a:fillRect/>
          </a:stretch>
        </p:blipFill>
        <p:spPr>
          <a:xfrm>
            <a:off x="9916693" y="162428"/>
            <a:ext cx="2048434" cy="1359526"/>
          </a:xfrm>
          <a:prstGeom prst="rect">
            <a:avLst/>
          </a:prstGeom>
        </p:spPr>
      </p:pic>
      <p:pic>
        <p:nvPicPr>
          <p:cNvPr id="7" name="Picture 6">
            <a:extLst>
              <a:ext uri="{FF2B5EF4-FFF2-40B4-BE49-F238E27FC236}">
                <a16:creationId xmlns:a16="http://schemas.microsoft.com/office/drawing/2014/main" id="{442A069E-D01D-496B-8FB6-4B0F035C0E95}"/>
              </a:ext>
            </a:extLst>
          </p:cNvPr>
          <p:cNvPicPr>
            <a:picLocks noChangeAspect="1"/>
          </p:cNvPicPr>
          <p:nvPr/>
        </p:nvPicPr>
        <p:blipFill>
          <a:blip r:embed="rId8"/>
          <a:stretch>
            <a:fillRect/>
          </a:stretch>
        </p:blipFill>
        <p:spPr>
          <a:xfrm>
            <a:off x="9916692" y="1668945"/>
            <a:ext cx="2071881" cy="1467582"/>
          </a:xfrm>
          <a:prstGeom prst="rect">
            <a:avLst/>
          </a:prstGeom>
        </p:spPr>
      </p:pic>
      <p:pic>
        <p:nvPicPr>
          <p:cNvPr id="8" name="Picture 7">
            <a:extLst>
              <a:ext uri="{FF2B5EF4-FFF2-40B4-BE49-F238E27FC236}">
                <a16:creationId xmlns:a16="http://schemas.microsoft.com/office/drawing/2014/main" id="{4E2A89D3-078A-4470-9C7F-3F361E81D8A2}"/>
              </a:ext>
            </a:extLst>
          </p:cNvPr>
          <p:cNvPicPr>
            <a:picLocks noChangeAspect="1"/>
          </p:cNvPicPr>
          <p:nvPr/>
        </p:nvPicPr>
        <p:blipFill>
          <a:blip r:embed="rId9"/>
          <a:stretch>
            <a:fillRect/>
          </a:stretch>
        </p:blipFill>
        <p:spPr>
          <a:xfrm>
            <a:off x="9916692" y="3283518"/>
            <a:ext cx="2071881" cy="1315372"/>
          </a:xfrm>
          <a:prstGeom prst="rect">
            <a:avLst/>
          </a:prstGeom>
        </p:spPr>
      </p:pic>
      <p:sp>
        <p:nvSpPr>
          <p:cNvPr id="9" name="TextBox 8">
            <a:extLst>
              <a:ext uri="{FF2B5EF4-FFF2-40B4-BE49-F238E27FC236}">
                <a16:creationId xmlns:a16="http://schemas.microsoft.com/office/drawing/2014/main" id="{4B38FCE4-AA38-4179-883D-9B2F0E0CDCEB}"/>
              </a:ext>
            </a:extLst>
          </p:cNvPr>
          <p:cNvSpPr txBox="1"/>
          <p:nvPr/>
        </p:nvSpPr>
        <p:spPr>
          <a:xfrm>
            <a:off x="2382127" y="53813"/>
            <a:ext cx="7328273" cy="4247317"/>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dirty="0">
                <a:latin typeface="Century Gothic" panose="020B0502020202020204" pitchFamily="34" charset="0"/>
                <a:hlinkClick r:id="rId10"/>
              </a:rPr>
              <a:t>https://www.amnesty.org/en/countries/asia-and-the-pacific/afghanistan/report-afghanistan/</a:t>
            </a:r>
            <a:endParaRPr lang="en-GB" dirty="0">
              <a:latin typeface="Century Gothic" panose="020B0502020202020204" pitchFamily="34" charset="0"/>
            </a:endParaRPr>
          </a:p>
          <a:p>
            <a:endParaRPr lang="en-GB" dirty="0">
              <a:latin typeface="Century Gothic" panose="020B0502020202020204" pitchFamily="34" charset="0"/>
            </a:endParaRPr>
          </a:p>
          <a:p>
            <a:r>
              <a:rPr lang="en-GB" dirty="0">
                <a:latin typeface="Century Gothic" panose="020B0502020202020204" pitchFamily="34" charset="0"/>
                <a:hlinkClick r:id="rId11"/>
              </a:rPr>
              <a:t>https://www.amnesty.org/en/countries/africa/botswana/report-botswana/</a:t>
            </a:r>
            <a:endParaRPr lang="en-GB" dirty="0">
              <a:latin typeface="Century Gothic" panose="020B0502020202020204" pitchFamily="34" charset="0"/>
            </a:endParaRPr>
          </a:p>
          <a:p>
            <a:endParaRPr lang="en-GB" dirty="0">
              <a:latin typeface="Century Gothic" panose="020B0502020202020204" pitchFamily="34" charset="0"/>
            </a:endParaRPr>
          </a:p>
          <a:p>
            <a:r>
              <a:rPr lang="en-GB" dirty="0">
                <a:latin typeface="Century Gothic" panose="020B0502020202020204" pitchFamily="34" charset="0"/>
                <a:hlinkClick r:id="rId12"/>
              </a:rPr>
              <a:t>https://www.amnesty.org/en/countries/asia-and-the-pacific/china/report-china/</a:t>
            </a:r>
            <a:endParaRPr lang="en-GB" dirty="0">
              <a:latin typeface="Century Gothic" panose="020B0502020202020204" pitchFamily="34" charset="0"/>
            </a:endParaRPr>
          </a:p>
          <a:p>
            <a:endParaRPr lang="en-GB" dirty="0">
              <a:latin typeface="Century Gothic" panose="020B0502020202020204" pitchFamily="34" charset="0"/>
            </a:endParaRPr>
          </a:p>
          <a:p>
            <a:r>
              <a:rPr lang="en-GB" dirty="0">
                <a:latin typeface="Century Gothic" panose="020B0502020202020204" pitchFamily="34" charset="0"/>
                <a:hlinkClick r:id="rId13"/>
              </a:rPr>
              <a:t>https://www.amnesty.org/en/countries/africa/eritrea/report-eritrea/</a:t>
            </a:r>
            <a:endParaRPr lang="en-GB" dirty="0">
              <a:latin typeface="Century Gothic" panose="020B0502020202020204" pitchFamily="34" charset="0"/>
            </a:endParaRPr>
          </a:p>
          <a:p>
            <a:endParaRPr lang="en-GB" dirty="0">
              <a:latin typeface="Century Gothic" panose="020B0502020202020204" pitchFamily="34" charset="0"/>
            </a:endParaRPr>
          </a:p>
          <a:p>
            <a:r>
              <a:rPr lang="en-GB" dirty="0">
                <a:latin typeface="Century Gothic" panose="020B0502020202020204" pitchFamily="34" charset="0"/>
                <a:hlinkClick r:id="rId14"/>
              </a:rPr>
              <a:t>https://www.amnesty.org/en/countries/africa/sierra-leone/report-sierra-leone/</a:t>
            </a:r>
            <a:endParaRPr lang="en-GB" dirty="0">
              <a:latin typeface="Century Gothic" panose="020B0502020202020204" pitchFamily="34" charset="0"/>
            </a:endParaRPr>
          </a:p>
          <a:p>
            <a:endParaRPr lang="en-GB" dirty="0"/>
          </a:p>
        </p:txBody>
      </p:sp>
    </p:spTree>
    <p:extLst>
      <p:ext uri="{BB962C8B-B14F-4D97-AF65-F5344CB8AC3E}">
        <p14:creationId xmlns:p14="http://schemas.microsoft.com/office/powerpoint/2010/main" val="1727621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25C956-D96A-4807-BDD1-D917C5FFB691}"/>
              </a:ext>
            </a:extLst>
          </p:cNvPr>
          <p:cNvPicPr>
            <a:picLocks noChangeAspect="1"/>
          </p:cNvPicPr>
          <p:nvPr/>
        </p:nvPicPr>
        <p:blipFill rotWithShape="1">
          <a:blip r:embed="rId3"/>
          <a:srcRect t="4625" b="17277"/>
          <a:stretch/>
        </p:blipFill>
        <p:spPr>
          <a:xfrm>
            <a:off x="0" y="0"/>
            <a:ext cx="12192000" cy="6858000"/>
          </a:xfrm>
          <a:prstGeom prst="rect">
            <a:avLst/>
          </a:prstGeom>
        </p:spPr>
      </p:pic>
      <p:sp>
        <p:nvSpPr>
          <p:cNvPr id="5" name="TextBox 4">
            <a:extLst>
              <a:ext uri="{FF2B5EF4-FFF2-40B4-BE49-F238E27FC236}">
                <a16:creationId xmlns:a16="http://schemas.microsoft.com/office/drawing/2014/main" id="{8F9DEACD-0767-41A7-A393-49600FD0A1D2}"/>
              </a:ext>
            </a:extLst>
          </p:cNvPr>
          <p:cNvSpPr txBox="1"/>
          <p:nvPr/>
        </p:nvSpPr>
        <p:spPr>
          <a:xfrm>
            <a:off x="1080868" y="612844"/>
            <a:ext cx="10635175" cy="5632311"/>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3600" b="1" dirty="0">
                <a:latin typeface="Century Gothic" panose="020B0502020202020204" pitchFamily="34" charset="0"/>
              </a:rPr>
              <a:t>Christian perspective – Human Rights</a:t>
            </a:r>
          </a:p>
          <a:p>
            <a:r>
              <a:rPr lang="en-GB" sz="3600" dirty="0">
                <a:latin typeface="Century Gothic" panose="020B0502020202020204" pitchFamily="34" charset="0"/>
              </a:rPr>
              <a:t>Christians believe that all humans are made in the image of God and therefore should have equal opportunities and the same rights. They also believe that all life is special as it belongs to God so the ‘right to life’ is a fundamental Christian belief. Freedom of thought and expression is also very important so that Christians can share their beliefs with others and meet to worship. </a:t>
            </a:r>
          </a:p>
        </p:txBody>
      </p:sp>
    </p:spTree>
    <p:extLst>
      <p:ext uri="{BB962C8B-B14F-4D97-AF65-F5344CB8AC3E}">
        <p14:creationId xmlns:p14="http://schemas.microsoft.com/office/powerpoint/2010/main" val="1941533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25C956-D96A-4807-BDD1-D917C5FFB691}"/>
              </a:ext>
            </a:extLst>
          </p:cNvPr>
          <p:cNvPicPr>
            <a:picLocks noChangeAspect="1"/>
          </p:cNvPicPr>
          <p:nvPr/>
        </p:nvPicPr>
        <p:blipFill rotWithShape="1">
          <a:blip r:embed="rId3"/>
          <a:srcRect t="4625" b="17277"/>
          <a:stretch/>
        </p:blipFill>
        <p:spPr>
          <a:xfrm>
            <a:off x="0" y="0"/>
            <a:ext cx="12192000" cy="6858000"/>
          </a:xfrm>
          <a:prstGeom prst="rect">
            <a:avLst/>
          </a:prstGeom>
        </p:spPr>
      </p:pic>
      <p:sp>
        <p:nvSpPr>
          <p:cNvPr id="5" name="TextBox 4">
            <a:extLst>
              <a:ext uri="{FF2B5EF4-FFF2-40B4-BE49-F238E27FC236}">
                <a16:creationId xmlns:a16="http://schemas.microsoft.com/office/drawing/2014/main" id="{8F9DEACD-0767-41A7-A393-49600FD0A1D2}"/>
              </a:ext>
            </a:extLst>
          </p:cNvPr>
          <p:cNvSpPr txBox="1"/>
          <p:nvPr/>
        </p:nvSpPr>
        <p:spPr>
          <a:xfrm>
            <a:off x="506437" y="612844"/>
            <a:ext cx="11422965" cy="5632311"/>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3600" b="1" dirty="0">
                <a:latin typeface="Century Gothic" panose="020B0502020202020204" pitchFamily="34" charset="0"/>
              </a:rPr>
              <a:t>Christian perspective – Human Rights (challenges)</a:t>
            </a:r>
          </a:p>
          <a:p>
            <a:r>
              <a:rPr lang="en-GB" sz="3600" dirty="0">
                <a:latin typeface="Century Gothic" panose="020B0502020202020204" pitchFamily="34" charset="0"/>
              </a:rPr>
              <a:t>Some Christians believe that homosexuality is a sin and therefore might struggle with the right to family (civil partnerships/gay marriage)</a:t>
            </a:r>
          </a:p>
          <a:p>
            <a:endParaRPr lang="en-GB" sz="3600" dirty="0">
              <a:latin typeface="Century Gothic" panose="020B0502020202020204" pitchFamily="34" charset="0"/>
            </a:endParaRPr>
          </a:p>
          <a:p>
            <a:r>
              <a:rPr lang="en-GB" sz="3600" dirty="0">
                <a:latin typeface="Century Gothic" panose="020B0502020202020204" pitchFamily="34" charset="0"/>
              </a:rPr>
              <a:t>Some Catholics may struggle with the concept of equal rights in religion (in terms of sex/gender) as this may be in conflict with what they believe the correct role of males and females within the Catholic church should be. </a:t>
            </a:r>
          </a:p>
        </p:txBody>
      </p:sp>
    </p:spTree>
    <p:extLst>
      <p:ext uri="{BB962C8B-B14F-4D97-AF65-F5344CB8AC3E}">
        <p14:creationId xmlns:p14="http://schemas.microsoft.com/office/powerpoint/2010/main" val="4070218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627CFC-427A-4DB1-A933-61401E039071}"/>
              </a:ext>
            </a:extLst>
          </p:cNvPr>
          <p:cNvPicPr>
            <a:picLocks noChangeAspect="1"/>
          </p:cNvPicPr>
          <p:nvPr/>
        </p:nvPicPr>
        <p:blipFill rotWithShape="1">
          <a:blip r:embed="rId3"/>
          <a:srcRect l="27231" r="27308"/>
          <a:stretch/>
        </p:blipFill>
        <p:spPr>
          <a:xfrm>
            <a:off x="0" y="0"/>
            <a:ext cx="6096000" cy="6857999"/>
          </a:xfrm>
          <a:prstGeom prst="rect">
            <a:avLst/>
          </a:prstGeom>
        </p:spPr>
      </p:pic>
      <p:sp>
        <p:nvSpPr>
          <p:cNvPr id="8" name="Rectangle 2">
            <a:extLst>
              <a:ext uri="{FF2B5EF4-FFF2-40B4-BE49-F238E27FC236}">
                <a16:creationId xmlns:a16="http://schemas.microsoft.com/office/drawing/2014/main" id="{F66A2395-F780-4242-9664-F4F52C820240}"/>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27396DA9-7894-4D4C-9CE1-05D834CF7397}"/>
              </a:ext>
            </a:extLst>
          </p:cNvPr>
          <p:cNvSpPr txBox="1"/>
          <p:nvPr/>
        </p:nvSpPr>
        <p:spPr>
          <a:xfrm>
            <a:off x="6275401" y="311275"/>
            <a:ext cx="5803417" cy="4401205"/>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2800" dirty="0">
                <a:solidFill>
                  <a:schemeClr val="tx1"/>
                </a:solidFill>
                <a:latin typeface="Century Gothic" panose="020B0502020202020204" pitchFamily="34" charset="0"/>
              </a:rPr>
              <a:t>The UK is viewed as being a follower of Human Rights. In 1998 the Human Rights Act was passed, turning human rights into legal rights. If UK citizens feel as though their basic human rights are being denied, they have the right to take the alleged offender to court.</a:t>
            </a:r>
          </a:p>
          <a:p>
            <a:pPr algn="ctr"/>
            <a:r>
              <a:rPr lang="en-GB" sz="2800" dirty="0">
                <a:solidFill>
                  <a:schemeClr val="tx1"/>
                </a:solidFill>
                <a:latin typeface="Century Gothic" panose="020B0502020202020204" pitchFamily="34" charset="0"/>
              </a:rPr>
              <a:t>Therefore…</a:t>
            </a:r>
          </a:p>
        </p:txBody>
      </p:sp>
      <p:sp>
        <p:nvSpPr>
          <p:cNvPr id="7" name="TextBox 6">
            <a:extLst>
              <a:ext uri="{FF2B5EF4-FFF2-40B4-BE49-F238E27FC236}">
                <a16:creationId xmlns:a16="http://schemas.microsoft.com/office/drawing/2014/main" id="{04A19959-9031-4681-808D-BEDF05031D34}"/>
              </a:ext>
            </a:extLst>
          </p:cNvPr>
          <p:cNvSpPr txBox="1"/>
          <p:nvPr/>
        </p:nvSpPr>
        <p:spPr>
          <a:xfrm>
            <a:off x="6275402" y="4919008"/>
            <a:ext cx="5803417" cy="1754326"/>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3600" b="1" dirty="0">
                <a:latin typeface="Century Gothic" panose="020B0502020202020204" pitchFamily="34" charset="0"/>
              </a:rPr>
              <a:t>Should religious leaders do more to promote Human Rights? </a:t>
            </a:r>
          </a:p>
        </p:txBody>
      </p:sp>
    </p:spTree>
    <p:extLst>
      <p:ext uri="{BB962C8B-B14F-4D97-AF65-F5344CB8AC3E}">
        <p14:creationId xmlns:p14="http://schemas.microsoft.com/office/powerpoint/2010/main" val="100315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B13DA7-364D-4815-965D-ED8D4B6EB7F2}"/>
              </a:ext>
            </a:extLst>
          </p:cNvPr>
          <p:cNvPicPr>
            <a:picLocks noChangeAspect="1"/>
          </p:cNvPicPr>
          <p:nvPr/>
        </p:nvPicPr>
        <p:blipFill rotWithShape="1">
          <a:blip r:embed="rId3"/>
          <a:srcRect t="10872" b="8307"/>
          <a:stretch/>
        </p:blipFill>
        <p:spPr>
          <a:xfrm>
            <a:off x="0" y="0"/>
            <a:ext cx="12192968" cy="6858000"/>
          </a:xfrm>
          <a:prstGeom prst="rect">
            <a:avLst/>
          </a:prstGeom>
        </p:spPr>
      </p:pic>
      <p:sp>
        <p:nvSpPr>
          <p:cNvPr id="5" name="TextBox 4">
            <a:extLst>
              <a:ext uri="{FF2B5EF4-FFF2-40B4-BE49-F238E27FC236}">
                <a16:creationId xmlns:a16="http://schemas.microsoft.com/office/drawing/2014/main" id="{DA32A561-E5F1-429F-8EA4-5CF72829E8DA}"/>
              </a:ext>
            </a:extLst>
          </p:cNvPr>
          <p:cNvSpPr txBox="1"/>
          <p:nvPr/>
        </p:nvSpPr>
        <p:spPr>
          <a:xfrm>
            <a:off x="553329" y="1166842"/>
            <a:ext cx="11085342" cy="4524315"/>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3600" b="1" dirty="0">
                <a:latin typeface="Century Gothic" panose="020B0502020202020204" pitchFamily="34" charset="0"/>
              </a:rPr>
              <a:t>Human Rights - What do you know already?</a:t>
            </a:r>
          </a:p>
          <a:p>
            <a:endParaRPr lang="en-GB" sz="3600" dirty="0">
              <a:latin typeface="Century Gothic" panose="020B0502020202020204" pitchFamily="34" charset="0"/>
            </a:endParaRPr>
          </a:p>
          <a:p>
            <a:r>
              <a:rPr lang="en-GB" sz="3600" dirty="0">
                <a:latin typeface="Century Gothic" panose="020B0502020202020204" pitchFamily="34" charset="0"/>
              </a:rPr>
              <a:t>Brainstorm in small  groups</a:t>
            </a:r>
          </a:p>
          <a:p>
            <a:r>
              <a:rPr lang="en-GB" sz="3600" dirty="0">
                <a:latin typeface="Century Gothic" panose="020B0502020202020204" pitchFamily="34" charset="0"/>
              </a:rPr>
              <a:t>Top tip - think about the key words:</a:t>
            </a:r>
          </a:p>
          <a:p>
            <a:pPr marL="571500" indent="-571500">
              <a:buFont typeface="Arial" panose="020B0604020202020204" pitchFamily="34" charset="0"/>
              <a:buChar char="•"/>
            </a:pPr>
            <a:r>
              <a:rPr lang="en-GB" sz="3600" dirty="0">
                <a:latin typeface="Century Gothic" panose="020B0502020202020204" pitchFamily="34" charset="0"/>
              </a:rPr>
              <a:t>Universal</a:t>
            </a:r>
          </a:p>
          <a:p>
            <a:pPr marL="571500" indent="-571500">
              <a:buFont typeface="Arial" panose="020B0604020202020204" pitchFamily="34" charset="0"/>
              <a:buChar char="•"/>
            </a:pPr>
            <a:r>
              <a:rPr lang="en-GB" sz="3600" dirty="0">
                <a:latin typeface="Century Gothic" panose="020B0502020202020204" pitchFamily="34" charset="0"/>
              </a:rPr>
              <a:t>Declaration </a:t>
            </a:r>
          </a:p>
          <a:p>
            <a:pPr marL="571500" indent="-571500">
              <a:buFont typeface="Arial" panose="020B0604020202020204" pitchFamily="34" charset="0"/>
              <a:buChar char="•"/>
            </a:pPr>
            <a:r>
              <a:rPr lang="en-GB" sz="3600" dirty="0">
                <a:latin typeface="Century Gothic" panose="020B0502020202020204" pitchFamily="34" charset="0"/>
              </a:rPr>
              <a:t>Human</a:t>
            </a:r>
          </a:p>
          <a:p>
            <a:pPr marL="571500" indent="-571500">
              <a:buFont typeface="Arial" panose="020B0604020202020204" pitchFamily="34" charset="0"/>
              <a:buChar char="•"/>
            </a:pPr>
            <a:r>
              <a:rPr lang="en-GB" sz="3600" dirty="0">
                <a:latin typeface="Century Gothic" panose="020B0502020202020204" pitchFamily="34" charset="0"/>
              </a:rPr>
              <a:t>Rights </a:t>
            </a:r>
          </a:p>
        </p:txBody>
      </p:sp>
    </p:spTree>
    <p:extLst>
      <p:ext uri="{BB962C8B-B14F-4D97-AF65-F5344CB8AC3E}">
        <p14:creationId xmlns:p14="http://schemas.microsoft.com/office/powerpoint/2010/main" val="1308043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E5D80-33F7-4E2D-81E5-CF455FB2EC8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ED13AB4-39CE-43AF-B41A-415897C5438E}"/>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0BA1C832-88A6-4667-96F4-6C1A73548E03}"/>
              </a:ext>
            </a:extLst>
          </p:cNvPr>
          <p:cNvPicPr>
            <a:picLocks noChangeAspect="1"/>
          </p:cNvPicPr>
          <p:nvPr/>
        </p:nvPicPr>
        <p:blipFill>
          <a:blip r:embed="rId3"/>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42776904-C3E4-4F36-8689-5636C6695C1C}"/>
              </a:ext>
            </a:extLst>
          </p:cNvPr>
          <p:cNvSpPr txBox="1"/>
          <p:nvPr/>
        </p:nvSpPr>
        <p:spPr>
          <a:xfrm>
            <a:off x="4516747" y="2547049"/>
            <a:ext cx="5803417" cy="2862322"/>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6000" b="1" dirty="0">
                <a:latin typeface="Century Gothic" panose="020B0502020202020204" pitchFamily="34" charset="0"/>
              </a:rPr>
              <a:t>How can you support Human Rights? </a:t>
            </a:r>
          </a:p>
        </p:txBody>
      </p:sp>
      <p:sp>
        <p:nvSpPr>
          <p:cNvPr id="6" name="TextBox 5">
            <a:extLst>
              <a:ext uri="{FF2B5EF4-FFF2-40B4-BE49-F238E27FC236}">
                <a16:creationId xmlns:a16="http://schemas.microsoft.com/office/drawing/2014/main" id="{8C4B9DA8-AB6D-4C7F-B460-2E2B5B9AA542}"/>
              </a:ext>
            </a:extLst>
          </p:cNvPr>
          <p:cNvSpPr txBox="1"/>
          <p:nvPr/>
        </p:nvSpPr>
        <p:spPr>
          <a:xfrm>
            <a:off x="292583" y="267426"/>
            <a:ext cx="5803417" cy="1754326"/>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3600" b="1" dirty="0">
                <a:latin typeface="Century Gothic" panose="020B0502020202020204" pitchFamily="34" charset="0"/>
              </a:rPr>
              <a:t>Should </a:t>
            </a:r>
            <a:r>
              <a:rPr lang="en-GB" sz="3600" b="1" dirty="0">
                <a:solidFill>
                  <a:srgbClr val="00B050"/>
                </a:solidFill>
                <a:latin typeface="Century Gothic" panose="020B0502020202020204" pitchFamily="34" charset="0"/>
              </a:rPr>
              <a:t>citizens </a:t>
            </a:r>
            <a:r>
              <a:rPr lang="en-GB" sz="3600" b="1" dirty="0">
                <a:latin typeface="Century Gothic" panose="020B0502020202020204" pitchFamily="34" charset="0"/>
              </a:rPr>
              <a:t>do more to promote Human Rights? </a:t>
            </a:r>
          </a:p>
        </p:txBody>
      </p:sp>
    </p:spTree>
    <p:extLst>
      <p:ext uri="{BB962C8B-B14F-4D97-AF65-F5344CB8AC3E}">
        <p14:creationId xmlns:p14="http://schemas.microsoft.com/office/powerpoint/2010/main" val="356184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AC204-CD18-411B-A3FF-5B38145CEF2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1D06097-72AD-4E15-B072-235288DF68E9}"/>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C4D16195-70DC-467B-B709-36974EC583A7}"/>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91048E0D-06C1-46E8-BD12-561DCDFB757A}"/>
              </a:ext>
            </a:extLst>
          </p:cNvPr>
          <p:cNvSpPr txBox="1"/>
          <p:nvPr/>
        </p:nvSpPr>
        <p:spPr>
          <a:xfrm>
            <a:off x="506438" y="1391609"/>
            <a:ext cx="3277772" cy="4893647"/>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2400" b="1" dirty="0">
                <a:latin typeface="Century Gothic" panose="020B0502020202020204" pitchFamily="34" charset="0"/>
              </a:rPr>
              <a:t>Personal</a:t>
            </a:r>
          </a:p>
          <a:p>
            <a:r>
              <a:rPr lang="en-GB" sz="2400" dirty="0">
                <a:latin typeface="Century Gothic" panose="020B0502020202020204" pitchFamily="34" charset="0"/>
              </a:rPr>
              <a:t>On an individual level, I will</a:t>
            </a: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p:txBody>
      </p:sp>
      <p:sp>
        <p:nvSpPr>
          <p:cNvPr id="6" name="TextBox 5">
            <a:extLst>
              <a:ext uri="{FF2B5EF4-FFF2-40B4-BE49-F238E27FC236}">
                <a16:creationId xmlns:a16="http://schemas.microsoft.com/office/drawing/2014/main" id="{56F3D225-50C5-482C-991E-989DDC65D9B2}"/>
              </a:ext>
            </a:extLst>
          </p:cNvPr>
          <p:cNvSpPr txBox="1"/>
          <p:nvPr/>
        </p:nvSpPr>
        <p:spPr>
          <a:xfrm>
            <a:off x="4290648" y="1386021"/>
            <a:ext cx="3277772" cy="4893647"/>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2400" b="1" dirty="0">
                <a:latin typeface="Century Gothic" panose="020B0502020202020204" pitchFamily="34" charset="0"/>
              </a:rPr>
              <a:t>National</a:t>
            </a:r>
          </a:p>
          <a:p>
            <a:r>
              <a:rPr lang="en-GB" sz="2400" dirty="0">
                <a:latin typeface="Century Gothic" panose="020B0502020202020204" pitchFamily="34" charset="0"/>
              </a:rPr>
              <a:t>As someone who lives in the UK, I will</a:t>
            </a: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r>
              <a:rPr lang="en-GB" sz="2400" dirty="0">
                <a:latin typeface="Century Gothic" panose="020B0502020202020204" pitchFamily="34" charset="0"/>
              </a:rPr>
              <a:t> </a:t>
            </a:r>
          </a:p>
        </p:txBody>
      </p:sp>
      <p:sp>
        <p:nvSpPr>
          <p:cNvPr id="7" name="TextBox 6">
            <a:extLst>
              <a:ext uri="{FF2B5EF4-FFF2-40B4-BE49-F238E27FC236}">
                <a16:creationId xmlns:a16="http://schemas.microsoft.com/office/drawing/2014/main" id="{D11BF152-96D7-481A-BF37-0E56CEA31EE9}"/>
              </a:ext>
            </a:extLst>
          </p:cNvPr>
          <p:cNvSpPr txBox="1"/>
          <p:nvPr/>
        </p:nvSpPr>
        <p:spPr>
          <a:xfrm>
            <a:off x="8074858" y="1386021"/>
            <a:ext cx="3277772" cy="4893647"/>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2400" b="1" dirty="0">
                <a:latin typeface="Century Gothic" panose="020B0502020202020204" pitchFamily="34" charset="0"/>
              </a:rPr>
              <a:t>Global</a:t>
            </a:r>
          </a:p>
          <a:p>
            <a:r>
              <a:rPr lang="en-GB" sz="2400" dirty="0">
                <a:latin typeface="Century Gothic" panose="020B0502020202020204" pitchFamily="34" charset="0"/>
              </a:rPr>
              <a:t>As a global citizen, I will </a:t>
            </a: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p:txBody>
      </p:sp>
      <p:sp>
        <p:nvSpPr>
          <p:cNvPr id="8" name="Rectangle 7">
            <a:extLst>
              <a:ext uri="{FF2B5EF4-FFF2-40B4-BE49-F238E27FC236}">
                <a16:creationId xmlns:a16="http://schemas.microsoft.com/office/drawing/2014/main" id="{45163B02-5AA7-4C50-9ADD-2B0E0EE34014}"/>
              </a:ext>
            </a:extLst>
          </p:cNvPr>
          <p:cNvSpPr/>
          <p:nvPr/>
        </p:nvSpPr>
        <p:spPr>
          <a:xfrm>
            <a:off x="425217" y="104576"/>
            <a:ext cx="11341566" cy="923330"/>
          </a:xfrm>
          <a:prstGeom prst="rect">
            <a:avLst/>
          </a:prstGeom>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Century Gothic" panose="020B0502020202020204" pitchFamily="34" charset="0"/>
              </a:rPr>
              <a:t>I am a supporter of Human Rights</a:t>
            </a:r>
          </a:p>
        </p:txBody>
      </p:sp>
    </p:spTree>
    <p:extLst>
      <p:ext uri="{BB962C8B-B14F-4D97-AF65-F5344CB8AC3E}">
        <p14:creationId xmlns:p14="http://schemas.microsoft.com/office/powerpoint/2010/main" val="1234341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AC204-CD18-411B-A3FF-5B38145CEF2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1D06097-72AD-4E15-B072-235288DF68E9}"/>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C4D16195-70DC-467B-B709-36974EC583A7}"/>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91048E0D-06C1-46E8-BD12-561DCDFB757A}"/>
              </a:ext>
            </a:extLst>
          </p:cNvPr>
          <p:cNvSpPr txBox="1"/>
          <p:nvPr/>
        </p:nvSpPr>
        <p:spPr>
          <a:xfrm>
            <a:off x="425218" y="1391609"/>
            <a:ext cx="11341566" cy="4770537"/>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4000" b="1" dirty="0">
                <a:latin typeface="Century Gothic" panose="020B0502020202020204" pitchFamily="34" charset="0"/>
              </a:rPr>
              <a:t>Personal</a:t>
            </a:r>
          </a:p>
          <a:p>
            <a:r>
              <a:rPr lang="en-GB" sz="2400" dirty="0">
                <a:latin typeface="Century Gothic" panose="020B0502020202020204" pitchFamily="34" charset="0"/>
              </a:rPr>
              <a:t>On an individual level, I will</a:t>
            </a: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p:txBody>
      </p:sp>
      <p:sp>
        <p:nvSpPr>
          <p:cNvPr id="8" name="Rectangle 7">
            <a:extLst>
              <a:ext uri="{FF2B5EF4-FFF2-40B4-BE49-F238E27FC236}">
                <a16:creationId xmlns:a16="http://schemas.microsoft.com/office/drawing/2014/main" id="{45163B02-5AA7-4C50-9ADD-2B0E0EE34014}"/>
              </a:ext>
            </a:extLst>
          </p:cNvPr>
          <p:cNvSpPr/>
          <p:nvPr/>
        </p:nvSpPr>
        <p:spPr>
          <a:xfrm>
            <a:off x="425217" y="104576"/>
            <a:ext cx="11341566" cy="923330"/>
          </a:xfrm>
          <a:prstGeom prst="rect">
            <a:avLst/>
          </a:prstGeom>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Century Gothic" panose="020B0502020202020204" pitchFamily="34" charset="0"/>
              </a:rPr>
              <a:t>I am a supporter of Human Rights</a:t>
            </a:r>
          </a:p>
        </p:txBody>
      </p:sp>
    </p:spTree>
    <p:extLst>
      <p:ext uri="{BB962C8B-B14F-4D97-AF65-F5344CB8AC3E}">
        <p14:creationId xmlns:p14="http://schemas.microsoft.com/office/powerpoint/2010/main" val="1913967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AC204-CD18-411B-A3FF-5B38145CEF2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1D06097-72AD-4E15-B072-235288DF68E9}"/>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C4D16195-70DC-467B-B709-36974EC583A7}"/>
              </a:ext>
            </a:extLst>
          </p:cNvPr>
          <p:cNvPicPr>
            <a:picLocks noChangeAspect="1"/>
          </p:cNvPicPr>
          <p:nvPr/>
        </p:nvPicPr>
        <p:blipFill>
          <a:blip r:embed="rId3"/>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56F3D225-50C5-482C-991E-989DDC65D9B2}"/>
              </a:ext>
            </a:extLst>
          </p:cNvPr>
          <p:cNvSpPr txBox="1"/>
          <p:nvPr/>
        </p:nvSpPr>
        <p:spPr>
          <a:xfrm>
            <a:off x="425217" y="1386021"/>
            <a:ext cx="11341566" cy="4770537"/>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4000" b="1" dirty="0">
                <a:latin typeface="Century Gothic" panose="020B0502020202020204" pitchFamily="34" charset="0"/>
              </a:rPr>
              <a:t>National</a:t>
            </a:r>
          </a:p>
          <a:p>
            <a:r>
              <a:rPr lang="en-GB" sz="2400" dirty="0">
                <a:latin typeface="Century Gothic" panose="020B0502020202020204" pitchFamily="34" charset="0"/>
              </a:rPr>
              <a:t>As someone who lives in the UK, I will</a:t>
            </a: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r>
              <a:rPr lang="en-GB" sz="2400" dirty="0">
                <a:latin typeface="Century Gothic" panose="020B0502020202020204" pitchFamily="34" charset="0"/>
              </a:rPr>
              <a:t> </a:t>
            </a:r>
          </a:p>
        </p:txBody>
      </p:sp>
      <p:sp>
        <p:nvSpPr>
          <p:cNvPr id="8" name="Rectangle 7">
            <a:extLst>
              <a:ext uri="{FF2B5EF4-FFF2-40B4-BE49-F238E27FC236}">
                <a16:creationId xmlns:a16="http://schemas.microsoft.com/office/drawing/2014/main" id="{45163B02-5AA7-4C50-9ADD-2B0E0EE34014}"/>
              </a:ext>
            </a:extLst>
          </p:cNvPr>
          <p:cNvSpPr/>
          <p:nvPr/>
        </p:nvSpPr>
        <p:spPr>
          <a:xfrm>
            <a:off x="425217" y="104576"/>
            <a:ext cx="11341566" cy="923330"/>
          </a:xfrm>
          <a:prstGeom prst="rect">
            <a:avLst/>
          </a:prstGeom>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Century Gothic" panose="020B0502020202020204" pitchFamily="34" charset="0"/>
              </a:rPr>
              <a:t>I am a supporter of Human Rights</a:t>
            </a:r>
          </a:p>
        </p:txBody>
      </p:sp>
    </p:spTree>
    <p:extLst>
      <p:ext uri="{BB962C8B-B14F-4D97-AF65-F5344CB8AC3E}">
        <p14:creationId xmlns:p14="http://schemas.microsoft.com/office/powerpoint/2010/main" val="2852941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AC204-CD18-411B-A3FF-5B38145CEF2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1D06097-72AD-4E15-B072-235288DF68E9}"/>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C4D16195-70DC-467B-B709-36974EC583A7}"/>
              </a:ext>
            </a:extLst>
          </p:cNvPr>
          <p:cNvPicPr>
            <a:picLocks noChangeAspect="1"/>
          </p:cNvPicPr>
          <p:nvPr/>
        </p:nvPicPr>
        <p:blipFill>
          <a:blip r:embed="rId3"/>
          <a:stretch>
            <a:fillRect/>
          </a:stretch>
        </p:blipFill>
        <p:spPr>
          <a:xfrm>
            <a:off x="0" y="1"/>
            <a:ext cx="12192000" cy="6857999"/>
          </a:xfrm>
          <a:prstGeom prst="rect">
            <a:avLst/>
          </a:prstGeom>
        </p:spPr>
      </p:pic>
      <p:sp>
        <p:nvSpPr>
          <p:cNvPr id="7" name="TextBox 6">
            <a:extLst>
              <a:ext uri="{FF2B5EF4-FFF2-40B4-BE49-F238E27FC236}">
                <a16:creationId xmlns:a16="http://schemas.microsoft.com/office/drawing/2014/main" id="{D11BF152-96D7-481A-BF37-0E56CEA31EE9}"/>
              </a:ext>
            </a:extLst>
          </p:cNvPr>
          <p:cNvSpPr txBox="1"/>
          <p:nvPr/>
        </p:nvSpPr>
        <p:spPr>
          <a:xfrm>
            <a:off x="534571" y="1386021"/>
            <a:ext cx="11232211" cy="4770537"/>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4000" b="1" dirty="0">
                <a:latin typeface="Century Gothic" panose="020B0502020202020204" pitchFamily="34" charset="0"/>
              </a:rPr>
              <a:t>Global</a:t>
            </a:r>
          </a:p>
          <a:p>
            <a:r>
              <a:rPr lang="en-GB" sz="2400" dirty="0">
                <a:latin typeface="Century Gothic" panose="020B0502020202020204" pitchFamily="34" charset="0"/>
              </a:rPr>
              <a:t>As a global citizen, I will </a:t>
            </a: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p:txBody>
      </p:sp>
      <p:sp>
        <p:nvSpPr>
          <p:cNvPr id="8" name="Rectangle 7">
            <a:extLst>
              <a:ext uri="{FF2B5EF4-FFF2-40B4-BE49-F238E27FC236}">
                <a16:creationId xmlns:a16="http://schemas.microsoft.com/office/drawing/2014/main" id="{45163B02-5AA7-4C50-9ADD-2B0E0EE34014}"/>
              </a:ext>
            </a:extLst>
          </p:cNvPr>
          <p:cNvSpPr/>
          <p:nvPr/>
        </p:nvSpPr>
        <p:spPr>
          <a:xfrm>
            <a:off x="425217" y="104576"/>
            <a:ext cx="11341566" cy="923330"/>
          </a:xfrm>
          <a:prstGeom prst="rect">
            <a:avLst/>
          </a:prstGeom>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Century Gothic" panose="020B0502020202020204" pitchFamily="34" charset="0"/>
              </a:rPr>
              <a:t>I am a supporter of Human Rights</a:t>
            </a:r>
          </a:p>
        </p:txBody>
      </p:sp>
    </p:spTree>
    <p:extLst>
      <p:ext uri="{BB962C8B-B14F-4D97-AF65-F5344CB8AC3E}">
        <p14:creationId xmlns:p14="http://schemas.microsoft.com/office/powerpoint/2010/main" val="1844730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AC204-CD18-411B-A3FF-5B38145CEF2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1D06097-72AD-4E15-B072-235288DF68E9}"/>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C4D16195-70DC-467B-B709-36974EC583A7}"/>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91048E0D-06C1-46E8-BD12-561DCDFB757A}"/>
              </a:ext>
            </a:extLst>
          </p:cNvPr>
          <p:cNvSpPr txBox="1"/>
          <p:nvPr/>
        </p:nvSpPr>
        <p:spPr>
          <a:xfrm>
            <a:off x="137874" y="701506"/>
            <a:ext cx="3783039" cy="5632311"/>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2400" b="1" dirty="0">
                <a:latin typeface="Century Gothic" panose="020B0502020202020204" pitchFamily="34" charset="0"/>
              </a:rPr>
              <a:t>Personal</a:t>
            </a:r>
          </a:p>
          <a:p>
            <a:pPr marL="342900" indent="-342900">
              <a:buFont typeface="Arial" panose="020B0604020202020204" pitchFamily="34" charset="0"/>
              <a:buChar char="•"/>
            </a:pPr>
            <a:r>
              <a:rPr lang="en-GB" sz="2400" dirty="0">
                <a:latin typeface="Century Gothic" panose="020B0502020202020204" pitchFamily="34" charset="0"/>
              </a:rPr>
              <a:t>Think about my responsibilities in relation to rights e.g. not impacting people right to an education.</a:t>
            </a:r>
          </a:p>
          <a:p>
            <a:pPr marL="342900" indent="-342900">
              <a:buFont typeface="Arial" panose="020B0604020202020204" pitchFamily="34" charset="0"/>
              <a:buChar char="•"/>
            </a:pPr>
            <a:r>
              <a:rPr lang="en-GB" sz="2400" dirty="0">
                <a:latin typeface="Century Gothic" panose="020B0502020202020204" pitchFamily="34" charset="0"/>
              </a:rPr>
              <a:t>Treating people equally and with respect</a:t>
            </a:r>
          </a:p>
          <a:p>
            <a:pPr marL="342900" indent="-342900">
              <a:buFont typeface="Arial" panose="020B0604020202020204" pitchFamily="34" charset="0"/>
              <a:buChar char="•"/>
            </a:pPr>
            <a:r>
              <a:rPr lang="en-GB" sz="2400" dirty="0">
                <a:latin typeface="Century Gothic" panose="020B0502020202020204" pitchFamily="34" charset="0"/>
              </a:rPr>
              <a:t>Following the law.</a:t>
            </a:r>
          </a:p>
          <a:p>
            <a:pPr marL="342900" indent="-342900">
              <a:buFont typeface="Arial" panose="020B0604020202020204" pitchFamily="34" charset="0"/>
              <a:buChar char="•"/>
            </a:pPr>
            <a:r>
              <a:rPr lang="en-GB" sz="2400" dirty="0">
                <a:latin typeface="Century Gothic" panose="020B0502020202020204" pitchFamily="34" charset="0"/>
              </a:rPr>
              <a:t>Not being a bystander</a:t>
            </a:r>
          </a:p>
          <a:p>
            <a:pPr marL="342900" indent="-342900">
              <a:buFont typeface="Arial" panose="020B0604020202020204" pitchFamily="34" charset="0"/>
              <a:buChar char="•"/>
            </a:pPr>
            <a:r>
              <a:rPr lang="en-GB" sz="2400" dirty="0">
                <a:latin typeface="Century Gothic" panose="020B0502020202020204" pitchFamily="34" charset="0"/>
              </a:rPr>
              <a:t>Educate my friends/family about the UDHR</a:t>
            </a:r>
          </a:p>
        </p:txBody>
      </p:sp>
      <p:sp>
        <p:nvSpPr>
          <p:cNvPr id="6" name="TextBox 5">
            <a:extLst>
              <a:ext uri="{FF2B5EF4-FFF2-40B4-BE49-F238E27FC236}">
                <a16:creationId xmlns:a16="http://schemas.microsoft.com/office/drawing/2014/main" id="{56F3D225-50C5-482C-991E-989DDC65D9B2}"/>
              </a:ext>
            </a:extLst>
          </p:cNvPr>
          <p:cNvSpPr txBox="1"/>
          <p:nvPr/>
        </p:nvSpPr>
        <p:spPr>
          <a:xfrm>
            <a:off x="4138829" y="701506"/>
            <a:ext cx="3783040" cy="5632311"/>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2400" b="1" dirty="0">
                <a:latin typeface="Century Gothic" panose="020B0502020202020204" pitchFamily="34" charset="0"/>
              </a:rPr>
              <a:t>National</a:t>
            </a:r>
          </a:p>
          <a:p>
            <a:pPr marL="342900" indent="-342900">
              <a:buFont typeface="Arial" panose="020B0604020202020204" pitchFamily="34" charset="0"/>
              <a:buChar char="•"/>
            </a:pPr>
            <a:r>
              <a:rPr lang="en-GB" sz="2400" dirty="0">
                <a:latin typeface="Century Gothic" panose="020B0502020202020204" pitchFamily="34" charset="0"/>
              </a:rPr>
              <a:t>Joining national social media groups/following #</a:t>
            </a:r>
            <a:r>
              <a:rPr lang="en-GB" sz="2400" dirty="0" err="1">
                <a:latin typeface="Century Gothic" panose="020B0502020202020204" pitchFamily="34" charset="0"/>
              </a:rPr>
              <a:t>HumanRights</a:t>
            </a:r>
            <a:r>
              <a:rPr lang="en-GB" sz="2400" dirty="0">
                <a:latin typeface="Century Gothic" panose="020B0502020202020204" pitchFamily="34" charset="0"/>
              </a:rPr>
              <a:t> to be better informed</a:t>
            </a:r>
          </a:p>
          <a:p>
            <a:pPr marL="342900" indent="-342900">
              <a:buFont typeface="Arial" panose="020B0604020202020204" pitchFamily="34" charset="0"/>
              <a:buChar char="•"/>
            </a:pPr>
            <a:r>
              <a:rPr lang="en-GB" sz="2400" dirty="0">
                <a:latin typeface="Century Gothic" panose="020B0502020202020204" pitchFamily="34" charset="0"/>
              </a:rPr>
              <a:t>Researching the Human Rights Act 1998 to be better informed</a:t>
            </a:r>
          </a:p>
          <a:p>
            <a:pPr marL="342900" indent="-342900">
              <a:buFont typeface="Arial" panose="020B0604020202020204" pitchFamily="34" charset="0"/>
              <a:buChar char="•"/>
            </a:pPr>
            <a:r>
              <a:rPr lang="en-GB" sz="2400" dirty="0">
                <a:latin typeface="Century Gothic" panose="020B0502020202020204" pitchFamily="34" charset="0"/>
              </a:rPr>
              <a:t>Lobby your MP about Human Rights issues that concern you</a:t>
            </a:r>
          </a:p>
          <a:p>
            <a:pPr marL="342900" indent="-342900">
              <a:buFont typeface="Arial" panose="020B0604020202020204" pitchFamily="34" charset="0"/>
              <a:buChar char="•"/>
            </a:pPr>
            <a:r>
              <a:rPr lang="en-GB" sz="2400" dirty="0">
                <a:latin typeface="Century Gothic" panose="020B0502020202020204" pitchFamily="34" charset="0"/>
              </a:rPr>
              <a:t>Educate others about the Human Rights Act</a:t>
            </a:r>
          </a:p>
        </p:txBody>
      </p:sp>
      <p:sp>
        <p:nvSpPr>
          <p:cNvPr id="7" name="TextBox 6">
            <a:extLst>
              <a:ext uri="{FF2B5EF4-FFF2-40B4-BE49-F238E27FC236}">
                <a16:creationId xmlns:a16="http://schemas.microsoft.com/office/drawing/2014/main" id="{D11BF152-96D7-481A-BF37-0E56CEA31EE9}"/>
              </a:ext>
            </a:extLst>
          </p:cNvPr>
          <p:cNvSpPr txBox="1"/>
          <p:nvPr/>
        </p:nvSpPr>
        <p:spPr>
          <a:xfrm>
            <a:off x="8139785" y="363246"/>
            <a:ext cx="3914341" cy="6001643"/>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2400" b="1" dirty="0">
                <a:latin typeface="Century Gothic" panose="020B0502020202020204" pitchFamily="34" charset="0"/>
              </a:rPr>
              <a:t>Global</a:t>
            </a:r>
          </a:p>
          <a:p>
            <a:pPr marL="342900" indent="-342900">
              <a:buFont typeface="Arial" panose="020B0604020202020204" pitchFamily="34" charset="0"/>
              <a:buChar char="•"/>
            </a:pPr>
            <a:r>
              <a:rPr lang="en-GB" sz="2400" dirty="0">
                <a:latin typeface="Century Gothic" panose="020B0502020202020204" pitchFamily="34" charset="0"/>
              </a:rPr>
              <a:t>Be globally informed by reading/watching the news</a:t>
            </a:r>
          </a:p>
          <a:p>
            <a:pPr marL="342900" indent="-342900">
              <a:buFont typeface="Arial" panose="020B0604020202020204" pitchFamily="34" charset="0"/>
              <a:buChar char="•"/>
            </a:pPr>
            <a:r>
              <a:rPr lang="en-GB" sz="2400" dirty="0">
                <a:latin typeface="Century Gothic" panose="020B0502020202020204" pitchFamily="34" charset="0"/>
              </a:rPr>
              <a:t>Lobby your MP about global Human Right concerns</a:t>
            </a:r>
          </a:p>
          <a:p>
            <a:pPr marL="342900" indent="-342900">
              <a:buFont typeface="Arial" panose="020B0604020202020204" pitchFamily="34" charset="0"/>
              <a:buChar char="•"/>
            </a:pPr>
            <a:r>
              <a:rPr lang="en-GB" sz="2400" dirty="0">
                <a:latin typeface="Century Gothic" panose="020B0502020202020204" pitchFamily="34" charset="0"/>
              </a:rPr>
              <a:t>Look on </a:t>
            </a:r>
            <a:r>
              <a:rPr lang="en-GB" sz="2400" dirty="0">
                <a:latin typeface="Century Gothic" panose="020B0502020202020204" pitchFamily="34" charset="0"/>
                <a:hlinkClick r:id="rId4"/>
              </a:rPr>
              <a:t>https://www.amnesty.org.uk/get-involved</a:t>
            </a:r>
            <a:r>
              <a:rPr lang="en-GB" sz="2400" dirty="0">
                <a:latin typeface="Century Gothic" panose="020B0502020202020204" pitchFamily="34" charset="0"/>
              </a:rPr>
              <a:t> to find out how you can get involved</a:t>
            </a:r>
          </a:p>
          <a:p>
            <a:pPr marL="342900" indent="-342900">
              <a:buFont typeface="Arial" panose="020B0604020202020204" pitchFamily="34" charset="0"/>
              <a:buChar char="•"/>
            </a:pPr>
            <a:r>
              <a:rPr lang="en-GB" sz="2400" dirty="0">
                <a:latin typeface="Century Gothic" panose="020B0502020202020204" pitchFamily="34" charset="0"/>
              </a:rPr>
              <a:t>Ask your headteacher if you can organise a Global Rights information stall</a:t>
            </a:r>
          </a:p>
        </p:txBody>
      </p:sp>
      <p:sp>
        <p:nvSpPr>
          <p:cNvPr id="8" name="Rectangle 7">
            <a:extLst>
              <a:ext uri="{FF2B5EF4-FFF2-40B4-BE49-F238E27FC236}">
                <a16:creationId xmlns:a16="http://schemas.microsoft.com/office/drawing/2014/main" id="{45163B02-5AA7-4C50-9ADD-2B0E0EE34014}"/>
              </a:ext>
            </a:extLst>
          </p:cNvPr>
          <p:cNvSpPr/>
          <p:nvPr/>
        </p:nvSpPr>
        <p:spPr>
          <a:xfrm>
            <a:off x="3920913" y="80181"/>
            <a:ext cx="4043094" cy="523220"/>
          </a:xfrm>
          <a:prstGeom prst="rect">
            <a:avLst/>
          </a:prstGeom>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2800" dirty="0">
                <a:ln w="0"/>
                <a:effectLst>
                  <a:outerShdw blurRad="38100" dist="19050" dir="2700000" algn="tl" rotWithShape="0">
                    <a:schemeClr val="dk1">
                      <a:alpha val="40000"/>
                    </a:schemeClr>
                  </a:outerShdw>
                </a:effectLst>
                <a:latin typeface="Century Gothic" panose="020B0502020202020204" pitchFamily="34" charset="0"/>
              </a:rPr>
              <a:t>Ideas and suggestions</a:t>
            </a:r>
          </a:p>
        </p:txBody>
      </p:sp>
    </p:spTree>
    <p:extLst>
      <p:ext uri="{BB962C8B-B14F-4D97-AF65-F5344CB8AC3E}">
        <p14:creationId xmlns:p14="http://schemas.microsoft.com/office/powerpoint/2010/main" val="707227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B13DA7-364D-4815-965D-ED8D4B6EB7F2}"/>
              </a:ext>
            </a:extLst>
          </p:cNvPr>
          <p:cNvPicPr>
            <a:picLocks noChangeAspect="1"/>
          </p:cNvPicPr>
          <p:nvPr/>
        </p:nvPicPr>
        <p:blipFill rotWithShape="1">
          <a:blip r:embed="rId2"/>
          <a:srcRect t="10872" b="8307"/>
          <a:stretch/>
        </p:blipFill>
        <p:spPr>
          <a:xfrm>
            <a:off x="0" y="0"/>
            <a:ext cx="12192968" cy="6858000"/>
          </a:xfrm>
          <a:prstGeom prst="rect">
            <a:avLst/>
          </a:prstGeom>
        </p:spPr>
      </p:pic>
      <p:sp>
        <p:nvSpPr>
          <p:cNvPr id="5" name="TextBox 4">
            <a:extLst>
              <a:ext uri="{FF2B5EF4-FFF2-40B4-BE49-F238E27FC236}">
                <a16:creationId xmlns:a16="http://schemas.microsoft.com/office/drawing/2014/main" id="{DA32A561-E5F1-429F-8EA4-5CF72829E8DA}"/>
              </a:ext>
            </a:extLst>
          </p:cNvPr>
          <p:cNvSpPr txBox="1"/>
          <p:nvPr/>
        </p:nvSpPr>
        <p:spPr>
          <a:xfrm>
            <a:off x="553329" y="674400"/>
            <a:ext cx="11085342" cy="5509200"/>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4400" b="1" dirty="0">
                <a:latin typeface="Century Gothic" panose="020B0502020202020204" pitchFamily="34" charset="0"/>
              </a:rPr>
              <a:t>What do you know already?</a:t>
            </a:r>
          </a:p>
          <a:p>
            <a:endParaRPr lang="en-GB" sz="4400" dirty="0">
              <a:latin typeface="Century Gothic" panose="020B0502020202020204" pitchFamily="34" charset="0"/>
            </a:endParaRPr>
          </a:p>
          <a:p>
            <a:r>
              <a:rPr lang="en-GB" sz="4400" dirty="0">
                <a:latin typeface="Century Gothic" panose="020B0502020202020204" pitchFamily="34" charset="0"/>
              </a:rPr>
              <a:t>Brainstorm in small  groups.</a:t>
            </a:r>
          </a:p>
          <a:p>
            <a:r>
              <a:rPr lang="en-GB" sz="4400" dirty="0">
                <a:latin typeface="Century Gothic" panose="020B0502020202020204" pitchFamily="34" charset="0"/>
              </a:rPr>
              <a:t>Top tip - think about the key words:</a:t>
            </a:r>
          </a:p>
          <a:p>
            <a:pPr marL="571500" indent="-571500">
              <a:buFont typeface="Arial" panose="020B0604020202020204" pitchFamily="34" charset="0"/>
              <a:buChar char="•"/>
            </a:pPr>
            <a:r>
              <a:rPr lang="en-GB" sz="4400" dirty="0">
                <a:latin typeface="Century Gothic" panose="020B0502020202020204" pitchFamily="34" charset="0"/>
              </a:rPr>
              <a:t>Universal</a:t>
            </a:r>
          </a:p>
          <a:p>
            <a:pPr marL="571500" indent="-571500">
              <a:buFont typeface="Arial" panose="020B0604020202020204" pitchFamily="34" charset="0"/>
              <a:buChar char="•"/>
            </a:pPr>
            <a:r>
              <a:rPr lang="en-GB" sz="4400" dirty="0">
                <a:latin typeface="Century Gothic" panose="020B0502020202020204" pitchFamily="34" charset="0"/>
              </a:rPr>
              <a:t>Declaration </a:t>
            </a:r>
          </a:p>
          <a:p>
            <a:pPr marL="571500" indent="-571500">
              <a:buFont typeface="Arial" panose="020B0604020202020204" pitchFamily="34" charset="0"/>
              <a:buChar char="•"/>
            </a:pPr>
            <a:r>
              <a:rPr lang="en-GB" sz="4400" dirty="0">
                <a:latin typeface="Century Gothic" panose="020B0502020202020204" pitchFamily="34" charset="0"/>
              </a:rPr>
              <a:t>Human</a:t>
            </a:r>
          </a:p>
          <a:p>
            <a:pPr marL="571500" indent="-571500">
              <a:buFont typeface="Arial" panose="020B0604020202020204" pitchFamily="34" charset="0"/>
              <a:buChar char="•"/>
            </a:pPr>
            <a:r>
              <a:rPr lang="en-GB" sz="4400" dirty="0">
                <a:latin typeface="Century Gothic" panose="020B0502020202020204" pitchFamily="34" charset="0"/>
              </a:rPr>
              <a:t>Rights </a:t>
            </a:r>
          </a:p>
        </p:txBody>
      </p:sp>
      <p:pic>
        <p:nvPicPr>
          <p:cNvPr id="2" name="Picture 1">
            <a:extLst>
              <a:ext uri="{FF2B5EF4-FFF2-40B4-BE49-F238E27FC236}">
                <a16:creationId xmlns:a16="http://schemas.microsoft.com/office/drawing/2014/main" id="{BF89DC35-6BBA-4BCE-A313-B9E08DB11D7B}"/>
              </a:ext>
            </a:extLst>
          </p:cNvPr>
          <p:cNvPicPr>
            <a:picLocks noChangeAspect="1"/>
          </p:cNvPicPr>
          <p:nvPr/>
        </p:nvPicPr>
        <p:blipFill>
          <a:blip r:embed="rId3"/>
          <a:stretch>
            <a:fillRect/>
          </a:stretch>
        </p:blipFill>
        <p:spPr>
          <a:xfrm rot="20235019">
            <a:off x="1585629" y="2093019"/>
            <a:ext cx="10461643" cy="2853175"/>
          </a:xfrm>
          <a:prstGeom prst="rect">
            <a:avLst/>
          </a:prstGeom>
        </p:spPr>
      </p:pic>
    </p:spTree>
    <p:extLst>
      <p:ext uri="{BB962C8B-B14F-4D97-AF65-F5344CB8AC3E}">
        <p14:creationId xmlns:p14="http://schemas.microsoft.com/office/powerpoint/2010/main" val="2980020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B13DA7-364D-4815-965D-ED8D4B6EB7F2}"/>
              </a:ext>
            </a:extLst>
          </p:cNvPr>
          <p:cNvPicPr>
            <a:picLocks noChangeAspect="1"/>
          </p:cNvPicPr>
          <p:nvPr/>
        </p:nvPicPr>
        <p:blipFill rotWithShape="1">
          <a:blip r:embed="rId2"/>
          <a:srcRect t="10872" b="8307"/>
          <a:stretch/>
        </p:blipFill>
        <p:spPr>
          <a:xfrm>
            <a:off x="0" y="0"/>
            <a:ext cx="12192968" cy="6858000"/>
          </a:xfrm>
          <a:prstGeom prst="rect">
            <a:avLst/>
          </a:prstGeom>
        </p:spPr>
      </p:pic>
      <p:sp>
        <p:nvSpPr>
          <p:cNvPr id="5" name="TextBox 4">
            <a:extLst>
              <a:ext uri="{FF2B5EF4-FFF2-40B4-BE49-F238E27FC236}">
                <a16:creationId xmlns:a16="http://schemas.microsoft.com/office/drawing/2014/main" id="{DA32A561-E5F1-429F-8EA4-5CF72829E8DA}"/>
              </a:ext>
            </a:extLst>
          </p:cNvPr>
          <p:cNvSpPr txBox="1"/>
          <p:nvPr/>
        </p:nvSpPr>
        <p:spPr>
          <a:xfrm>
            <a:off x="553329" y="674400"/>
            <a:ext cx="11085342" cy="5509200"/>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4400" b="1" dirty="0">
                <a:latin typeface="Century Gothic" panose="020B0502020202020204" pitchFamily="34" charset="0"/>
              </a:rPr>
              <a:t>Universal</a:t>
            </a:r>
          </a:p>
          <a:p>
            <a:r>
              <a:rPr lang="en-GB" sz="4400" dirty="0">
                <a:latin typeface="Century Gothic" panose="020B0502020202020204" pitchFamily="34" charset="0"/>
              </a:rPr>
              <a:t>Human Rights are universal. This means they should be visible and apply to every single country in the world.</a:t>
            </a:r>
          </a:p>
          <a:p>
            <a:endParaRPr lang="en-GB" sz="4400" b="1" dirty="0">
              <a:latin typeface="Century Gothic" panose="020B0502020202020204" pitchFamily="34" charset="0"/>
            </a:endParaRPr>
          </a:p>
          <a:p>
            <a:endParaRPr lang="en-GB" sz="4400" b="1" dirty="0">
              <a:latin typeface="Century Gothic" panose="020B0502020202020204" pitchFamily="34" charset="0"/>
            </a:endParaRPr>
          </a:p>
          <a:p>
            <a:endParaRPr lang="en-GB" sz="4400" b="1" dirty="0">
              <a:latin typeface="Century Gothic" panose="020B0502020202020204" pitchFamily="34" charset="0"/>
            </a:endParaRPr>
          </a:p>
          <a:p>
            <a:endParaRPr lang="en-GB" sz="4400" b="1" dirty="0">
              <a:latin typeface="Century Gothic" panose="020B0502020202020204" pitchFamily="34" charset="0"/>
            </a:endParaRPr>
          </a:p>
        </p:txBody>
      </p:sp>
      <p:pic>
        <p:nvPicPr>
          <p:cNvPr id="2" name="Picture 1">
            <a:extLst>
              <a:ext uri="{FF2B5EF4-FFF2-40B4-BE49-F238E27FC236}">
                <a16:creationId xmlns:a16="http://schemas.microsoft.com/office/drawing/2014/main" id="{8D03CA33-E4C8-4486-9502-B1751504B288}"/>
              </a:ext>
            </a:extLst>
          </p:cNvPr>
          <p:cNvPicPr>
            <a:picLocks noChangeAspect="1"/>
          </p:cNvPicPr>
          <p:nvPr/>
        </p:nvPicPr>
        <p:blipFill>
          <a:blip r:embed="rId3"/>
          <a:stretch>
            <a:fillRect/>
          </a:stretch>
        </p:blipFill>
        <p:spPr>
          <a:xfrm>
            <a:off x="4242651" y="3509889"/>
            <a:ext cx="3706697" cy="2468660"/>
          </a:xfrm>
          <a:prstGeom prst="rect">
            <a:avLst/>
          </a:prstGeom>
        </p:spPr>
      </p:pic>
    </p:spTree>
    <p:extLst>
      <p:ext uri="{BB962C8B-B14F-4D97-AF65-F5344CB8AC3E}">
        <p14:creationId xmlns:p14="http://schemas.microsoft.com/office/powerpoint/2010/main" val="2204534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B13DA7-364D-4815-965D-ED8D4B6EB7F2}"/>
              </a:ext>
            </a:extLst>
          </p:cNvPr>
          <p:cNvPicPr>
            <a:picLocks noChangeAspect="1"/>
          </p:cNvPicPr>
          <p:nvPr/>
        </p:nvPicPr>
        <p:blipFill rotWithShape="1">
          <a:blip r:embed="rId2"/>
          <a:srcRect t="10872" b="8307"/>
          <a:stretch/>
        </p:blipFill>
        <p:spPr>
          <a:xfrm>
            <a:off x="0" y="0"/>
            <a:ext cx="12192968" cy="6858000"/>
          </a:xfrm>
          <a:prstGeom prst="rect">
            <a:avLst/>
          </a:prstGeom>
        </p:spPr>
      </p:pic>
      <p:sp>
        <p:nvSpPr>
          <p:cNvPr id="5" name="TextBox 4">
            <a:extLst>
              <a:ext uri="{FF2B5EF4-FFF2-40B4-BE49-F238E27FC236}">
                <a16:creationId xmlns:a16="http://schemas.microsoft.com/office/drawing/2014/main" id="{DA32A561-E5F1-429F-8EA4-5CF72829E8DA}"/>
              </a:ext>
            </a:extLst>
          </p:cNvPr>
          <p:cNvSpPr txBox="1"/>
          <p:nvPr/>
        </p:nvSpPr>
        <p:spPr>
          <a:xfrm>
            <a:off x="553329" y="674400"/>
            <a:ext cx="11085342" cy="5509200"/>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4400" b="1" dirty="0">
                <a:latin typeface="Century Gothic" panose="020B0502020202020204" pitchFamily="34" charset="0"/>
              </a:rPr>
              <a:t>Declaration </a:t>
            </a:r>
          </a:p>
          <a:p>
            <a:r>
              <a:rPr lang="en-GB" sz="4400" dirty="0">
                <a:latin typeface="Century Gothic" panose="020B0502020202020204" pitchFamily="34" charset="0"/>
              </a:rPr>
              <a:t>A formal or explicit statement or announcement. When the UDHR was created, global leaders made a statement that they would work towards its shared goals. </a:t>
            </a:r>
            <a:endParaRPr lang="en-GB" sz="4400" b="1" dirty="0">
              <a:latin typeface="Century Gothic" panose="020B0502020202020204" pitchFamily="34" charset="0"/>
            </a:endParaRPr>
          </a:p>
          <a:p>
            <a:endParaRPr lang="en-GB" sz="4400" b="1" dirty="0">
              <a:latin typeface="Century Gothic" panose="020B0502020202020204" pitchFamily="34" charset="0"/>
            </a:endParaRPr>
          </a:p>
          <a:p>
            <a:endParaRPr lang="en-GB" sz="4400" dirty="0">
              <a:latin typeface="Century Gothic" panose="020B0502020202020204" pitchFamily="34" charset="0"/>
            </a:endParaRPr>
          </a:p>
        </p:txBody>
      </p:sp>
      <p:pic>
        <p:nvPicPr>
          <p:cNvPr id="3" name="Picture 2">
            <a:extLst>
              <a:ext uri="{FF2B5EF4-FFF2-40B4-BE49-F238E27FC236}">
                <a16:creationId xmlns:a16="http://schemas.microsoft.com/office/drawing/2014/main" id="{6460CF5A-65A6-4311-8D55-FDF7A25A1098}"/>
              </a:ext>
            </a:extLst>
          </p:cNvPr>
          <p:cNvPicPr>
            <a:picLocks noChangeAspect="1"/>
          </p:cNvPicPr>
          <p:nvPr/>
        </p:nvPicPr>
        <p:blipFill>
          <a:blip r:embed="rId3"/>
          <a:stretch>
            <a:fillRect/>
          </a:stretch>
        </p:blipFill>
        <p:spPr>
          <a:xfrm>
            <a:off x="8862646" y="4331660"/>
            <a:ext cx="2546736" cy="1696126"/>
          </a:xfrm>
          <a:prstGeom prst="rect">
            <a:avLst/>
          </a:prstGeom>
        </p:spPr>
      </p:pic>
    </p:spTree>
    <p:extLst>
      <p:ext uri="{BB962C8B-B14F-4D97-AF65-F5344CB8AC3E}">
        <p14:creationId xmlns:p14="http://schemas.microsoft.com/office/powerpoint/2010/main" val="3257799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B13DA7-364D-4815-965D-ED8D4B6EB7F2}"/>
              </a:ext>
            </a:extLst>
          </p:cNvPr>
          <p:cNvPicPr>
            <a:picLocks noChangeAspect="1"/>
          </p:cNvPicPr>
          <p:nvPr/>
        </p:nvPicPr>
        <p:blipFill rotWithShape="1">
          <a:blip r:embed="rId2"/>
          <a:srcRect t="10872" b="8307"/>
          <a:stretch/>
        </p:blipFill>
        <p:spPr>
          <a:xfrm>
            <a:off x="0" y="0"/>
            <a:ext cx="12192968" cy="6858000"/>
          </a:xfrm>
          <a:prstGeom prst="rect">
            <a:avLst/>
          </a:prstGeom>
        </p:spPr>
      </p:pic>
      <p:sp>
        <p:nvSpPr>
          <p:cNvPr id="5" name="TextBox 4">
            <a:extLst>
              <a:ext uri="{FF2B5EF4-FFF2-40B4-BE49-F238E27FC236}">
                <a16:creationId xmlns:a16="http://schemas.microsoft.com/office/drawing/2014/main" id="{DA32A561-E5F1-429F-8EA4-5CF72829E8DA}"/>
              </a:ext>
            </a:extLst>
          </p:cNvPr>
          <p:cNvSpPr txBox="1"/>
          <p:nvPr/>
        </p:nvSpPr>
        <p:spPr>
          <a:xfrm>
            <a:off x="553329" y="335845"/>
            <a:ext cx="11085342" cy="6186309"/>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4400" b="1" dirty="0">
                <a:latin typeface="Century Gothic" panose="020B0502020202020204" pitchFamily="34" charset="0"/>
              </a:rPr>
              <a:t>Human </a:t>
            </a:r>
          </a:p>
          <a:p>
            <a:r>
              <a:rPr lang="en-GB" sz="4400" dirty="0">
                <a:latin typeface="Century Gothic" panose="020B0502020202020204" pitchFamily="34" charset="0"/>
              </a:rPr>
              <a:t>Human Rights apply to every single person on the planet, simply because they are human. This should be regardless of age, sex, race, nationality or disability.  They are inherited by virtue of being human.</a:t>
            </a:r>
          </a:p>
          <a:p>
            <a:endParaRPr lang="en-GB" sz="4400" b="1" dirty="0">
              <a:latin typeface="Century Gothic" panose="020B0502020202020204" pitchFamily="34" charset="0"/>
            </a:endParaRPr>
          </a:p>
          <a:p>
            <a:endParaRPr lang="en-GB" sz="4400" b="1" dirty="0">
              <a:latin typeface="Century Gothic" panose="020B0502020202020204" pitchFamily="34" charset="0"/>
            </a:endParaRPr>
          </a:p>
        </p:txBody>
      </p:sp>
      <p:pic>
        <p:nvPicPr>
          <p:cNvPr id="2" name="Picture 1">
            <a:extLst>
              <a:ext uri="{FF2B5EF4-FFF2-40B4-BE49-F238E27FC236}">
                <a16:creationId xmlns:a16="http://schemas.microsoft.com/office/drawing/2014/main" id="{7648F06A-D040-4003-9494-54EB6BED7C12}"/>
              </a:ext>
            </a:extLst>
          </p:cNvPr>
          <p:cNvPicPr>
            <a:picLocks noChangeAspect="1"/>
          </p:cNvPicPr>
          <p:nvPr/>
        </p:nvPicPr>
        <p:blipFill>
          <a:blip r:embed="rId3"/>
          <a:stretch>
            <a:fillRect/>
          </a:stretch>
        </p:blipFill>
        <p:spPr>
          <a:xfrm>
            <a:off x="6992522" y="4553083"/>
            <a:ext cx="3234690" cy="1817896"/>
          </a:xfrm>
          <a:prstGeom prst="rect">
            <a:avLst/>
          </a:prstGeom>
        </p:spPr>
      </p:pic>
    </p:spTree>
    <p:extLst>
      <p:ext uri="{BB962C8B-B14F-4D97-AF65-F5344CB8AC3E}">
        <p14:creationId xmlns:p14="http://schemas.microsoft.com/office/powerpoint/2010/main" val="1655954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B13DA7-364D-4815-965D-ED8D4B6EB7F2}"/>
              </a:ext>
            </a:extLst>
          </p:cNvPr>
          <p:cNvPicPr>
            <a:picLocks noChangeAspect="1"/>
          </p:cNvPicPr>
          <p:nvPr/>
        </p:nvPicPr>
        <p:blipFill rotWithShape="1">
          <a:blip r:embed="rId2"/>
          <a:srcRect t="10872" b="8307"/>
          <a:stretch/>
        </p:blipFill>
        <p:spPr>
          <a:xfrm>
            <a:off x="0" y="0"/>
            <a:ext cx="12192968" cy="6858000"/>
          </a:xfrm>
          <a:prstGeom prst="rect">
            <a:avLst/>
          </a:prstGeom>
        </p:spPr>
      </p:pic>
      <p:sp>
        <p:nvSpPr>
          <p:cNvPr id="5" name="TextBox 4">
            <a:extLst>
              <a:ext uri="{FF2B5EF4-FFF2-40B4-BE49-F238E27FC236}">
                <a16:creationId xmlns:a16="http://schemas.microsoft.com/office/drawing/2014/main" id="{DA32A561-E5F1-429F-8EA4-5CF72829E8DA}"/>
              </a:ext>
            </a:extLst>
          </p:cNvPr>
          <p:cNvSpPr txBox="1"/>
          <p:nvPr/>
        </p:nvSpPr>
        <p:spPr>
          <a:xfrm>
            <a:off x="553329" y="335845"/>
            <a:ext cx="11085342" cy="6186309"/>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4400" b="1" dirty="0">
                <a:latin typeface="Century Gothic" panose="020B0502020202020204" pitchFamily="34" charset="0"/>
              </a:rPr>
              <a:t>Rights </a:t>
            </a:r>
          </a:p>
          <a:p>
            <a:r>
              <a:rPr lang="en-GB" sz="4400" dirty="0">
                <a:latin typeface="Century Gothic" panose="020B0502020202020204" pitchFamily="34" charset="0"/>
              </a:rPr>
              <a:t>Things that all humans should legally or morally have. Things they should expect so that they can lead healthy, safe and happy lives e.g. right to an education</a:t>
            </a:r>
          </a:p>
          <a:p>
            <a:endParaRPr lang="en-GB" sz="4400" dirty="0">
              <a:latin typeface="Century Gothic" panose="020B0502020202020204" pitchFamily="34" charset="0"/>
            </a:endParaRPr>
          </a:p>
          <a:p>
            <a:r>
              <a:rPr lang="en-GB" sz="4400" dirty="0">
                <a:latin typeface="Century Gothic" panose="020B0502020202020204" pitchFamily="34" charset="0"/>
              </a:rPr>
              <a:t> </a:t>
            </a:r>
          </a:p>
          <a:p>
            <a:endParaRPr lang="en-GB" sz="4400" b="1" dirty="0">
              <a:latin typeface="Century Gothic" panose="020B0502020202020204" pitchFamily="34" charset="0"/>
            </a:endParaRPr>
          </a:p>
          <a:p>
            <a:endParaRPr lang="en-GB" sz="4400" b="1" dirty="0">
              <a:latin typeface="Century Gothic" panose="020B0502020202020204" pitchFamily="34" charset="0"/>
            </a:endParaRPr>
          </a:p>
        </p:txBody>
      </p:sp>
      <p:pic>
        <p:nvPicPr>
          <p:cNvPr id="3" name="Picture 2">
            <a:extLst>
              <a:ext uri="{FF2B5EF4-FFF2-40B4-BE49-F238E27FC236}">
                <a16:creationId xmlns:a16="http://schemas.microsoft.com/office/drawing/2014/main" id="{4F2A039C-4F2D-4D83-8807-1F56C52CF83A}"/>
              </a:ext>
            </a:extLst>
          </p:cNvPr>
          <p:cNvPicPr>
            <a:picLocks noChangeAspect="1"/>
          </p:cNvPicPr>
          <p:nvPr/>
        </p:nvPicPr>
        <p:blipFill>
          <a:blip r:embed="rId3"/>
          <a:stretch>
            <a:fillRect/>
          </a:stretch>
        </p:blipFill>
        <p:spPr>
          <a:xfrm>
            <a:off x="7582486" y="4169158"/>
            <a:ext cx="3066757" cy="2042461"/>
          </a:xfrm>
          <a:prstGeom prst="rect">
            <a:avLst/>
          </a:prstGeom>
        </p:spPr>
      </p:pic>
    </p:spTree>
    <p:extLst>
      <p:ext uri="{BB962C8B-B14F-4D97-AF65-F5344CB8AC3E}">
        <p14:creationId xmlns:p14="http://schemas.microsoft.com/office/powerpoint/2010/main" val="998301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B13DA7-364D-4815-965D-ED8D4B6EB7F2}"/>
              </a:ext>
            </a:extLst>
          </p:cNvPr>
          <p:cNvPicPr>
            <a:picLocks noChangeAspect="1"/>
          </p:cNvPicPr>
          <p:nvPr/>
        </p:nvPicPr>
        <p:blipFill rotWithShape="1">
          <a:blip r:embed="rId3"/>
          <a:srcRect t="10872" b="8307"/>
          <a:stretch/>
        </p:blipFill>
        <p:spPr>
          <a:xfrm>
            <a:off x="0" y="0"/>
            <a:ext cx="12192968" cy="6858000"/>
          </a:xfrm>
          <a:prstGeom prst="rect">
            <a:avLst/>
          </a:prstGeom>
        </p:spPr>
      </p:pic>
      <p:sp>
        <p:nvSpPr>
          <p:cNvPr id="5" name="TextBox 4">
            <a:extLst>
              <a:ext uri="{FF2B5EF4-FFF2-40B4-BE49-F238E27FC236}">
                <a16:creationId xmlns:a16="http://schemas.microsoft.com/office/drawing/2014/main" id="{DA32A561-E5F1-429F-8EA4-5CF72829E8DA}"/>
              </a:ext>
            </a:extLst>
          </p:cNvPr>
          <p:cNvSpPr txBox="1"/>
          <p:nvPr/>
        </p:nvSpPr>
        <p:spPr>
          <a:xfrm>
            <a:off x="553329" y="223646"/>
            <a:ext cx="11085342" cy="4154984"/>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4400" b="1" dirty="0">
                <a:latin typeface="Century Gothic" panose="020B0502020202020204" pitchFamily="34" charset="0"/>
              </a:rPr>
              <a:t>Universal Declaration of Human Rights (UDHR)</a:t>
            </a:r>
          </a:p>
          <a:p>
            <a:r>
              <a:rPr lang="en-GB" sz="4400" dirty="0">
                <a:latin typeface="Century Gothic" panose="020B0502020202020204" pitchFamily="34" charset="0"/>
              </a:rPr>
              <a:t>An explicit global statement, that all humans, from every country in the world should be able to live a healthy, safe and happy life.  </a:t>
            </a:r>
          </a:p>
        </p:txBody>
      </p:sp>
      <p:pic>
        <p:nvPicPr>
          <p:cNvPr id="2" name="Picture 1">
            <a:hlinkClick r:id="rId4"/>
            <a:extLst>
              <a:ext uri="{FF2B5EF4-FFF2-40B4-BE49-F238E27FC236}">
                <a16:creationId xmlns:a16="http://schemas.microsoft.com/office/drawing/2014/main" id="{5E614142-FCC5-4861-B513-BC360E45DE89}"/>
              </a:ext>
            </a:extLst>
          </p:cNvPr>
          <p:cNvPicPr>
            <a:picLocks noChangeAspect="1"/>
          </p:cNvPicPr>
          <p:nvPr/>
        </p:nvPicPr>
        <p:blipFill>
          <a:blip r:embed="rId5"/>
          <a:stretch>
            <a:fillRect/>
          </a:stretch>
        </p:blipFill>
        <p:spPr>
          <a:xfrm>
            <a:off x="553329" y="4723647"/>
            <a:ext cx="2868930" cy="1910707"/>
          </a:xfrm>
          <a:prstGeom prst="rect">
            <a:avLst/>
          </a:prstGeom>
        </p:spPr>
      </p:pic>
      <p:sp>
        <p:nvSpPr>
          <p:cNvPr id="6" name="TextBox 5">
            <a:extLst>
              <a:ext uri="{FF2B5EF4-FFF2-40B4-BE49-F238E27FC236}">
                <a16:creationId xmlns:a16="http://schemas.microsoft.com/office/drawing/2014/main" id="{7F82DBBD-292C-454E-9190-0A7F19FC9085}"/>
              </a:ext>
            </a:extLst>
          </p:cNvPr>
          <p:cNvSpPr txBox="1"/>
          <p:nvPr/>
        </p:nvSpPr>
        <p:spPr>
          <a:xfrm>
            <a:off x="3727938" y="4622728"/>
            <a:ext cx="7910733" cy="1938992"/>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4000" dirty="0">
                <a:latin typeface="Century Gothic" panose="020B0502020202020204" pitchFamily="34" charset="0"/>
              </a:rPr>
              <a:t>Watch the video. How does it develop your understanding of Human Rights?</a:t>
            </a:r>
          </a:p>
        </p:txBody>
      </p:sp>
    </p:spTree>
    <p:extLst>
      <p:ext uri="{BB962C8B-B14F-4D97-AF65-F5344CB8AC3E}">
        <p14:creationId xmlns:p14="http://schemas.microsoft.com/office/powerpoint/2010/main" val="399879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1960AE-D9E5-4BB3-894F-74A05566D85D}"/>
              </a:ext>
            </a:extLst>
          </p:cNvPr>
          <p:cNvSpPr txBox="1"/>
          <p:nvPr/>
        </p:nvSpPr>
        <p:spPr>
          <a:xfrm>
            <a:off x="855536" y="5340837"/>
            <a:ext cx="10480928" cy="1077218"/>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GB" sz="3200" dirty="0">
                <a:latin typeface="Century Gothic" panose="020B0502020202020204" pitchFamily="34" charset="0"/>
              </a:rPr>
              <a:t>Consider the key question. First independently, then with a partner. Be ready to feedback. </a:t>
            </a:r>
          </a:p>
        </p:txBody>
      </p:sp>
      <p:pic>
        <p:nvPicPr>
          <p:cNvPr id="2" name="Picture 1">
            <a:extLst>
              <a:ext uri="{FF2B5EF4-FFF2-40B4-BE49-F238E27FC236}">
                <a16:creationId xmlns:a16="http://schemas.microsoft.com/office/drawing/2014/main" id="{0413F542-339E-42F5-B2BC-345531612EBE}"/>
              </a:ext>
            </a:extLst>
          </p:cNvPr>
          <p:cNvPicPr>
            <a:picLocks noChangeAspect="1"/>
          </p:cNvPicPr>
          <p:nvPr/>
        </p:nvPicPr>
        <p:blipFill rotWithShape="1">
          <a:blip r:embed="rId3"/>
          <a:srcRect l="7069" t="8000" r="10134" b="65128"/>
          <a:stretch/>
        </p:blipFill>
        <p:spPr>
          <a:xfrm>
            <a:off x="0" y="133866"/>
            <a:ext cx="12072229" cy="4808045"/>
          </a:xfrm>
          <a:prstGeom prst="rect">
            <a:avLst/>
          </a:prstGeom>
        </p:spPr>
      </p:pic>
      <p:sp>
        <p:nvSpPr>
          <p:cNvPr id="3" name="Rectangle 2">
            <a:extLst>
              <a:ext uri="{FF2B5EF4-FFF2-40B4-BE49-F238E27FC236}">
                <a16:creationId xmlns:a16="http://schemas.microsoft.com/office/drawing/2014/main" id="{56FDCF3A-95D8-4A74-A578-E2885F88975F}"/>
              </a:ext>
            </a:extLst>
          </p:cNvPr>
          <p:cNvSpPr/>
          <p:nvPr/>
        </p:nvSpPr>
        <p:spPr>
          <a:xfrm>
            <a:off x="4635730" y="1366897"/>
            <a:ext cx="2800767" cy="2062103"/>
          </a:xfrm>
          <a:prstGeom prst="rect">
            <a:avLst/>
          </a:prstGeom>
          <a:noFill/>
        </p:spPr>
        <p:txBody>
          <a:bodyPr wrap="none" lIns="91440" tIns="45720" rIns="91440" bIns="45720">
            <a:spAutoFit/>
          </a:bodyPr>
          <a:lstStyle/>
          <a:p>
            <a:pPr algn="ctr"/>
            <a:r>
              <a:rPr lang="en-US" sz="3200" dirty="0">
                <a:ln w="0"/>
                <a:effectLst>
                  <a:outerShdw blurRad="38100" dist="19050" dir="2700000" algn="tl" rotWithShape="0">
                    <a:schemeClr val="dk1">
                      <a:alpha val="40000"/>
                    </a:schemeClr>
                  </a:outerShdw>
                </a:effectLst>
                <a:latin typeface="Century Gothic" panose="020B0502020202020204" pitchFamily="34" charset="0"/>
              </a:rPr>
              <a:t>Why is the</a:t>
            </a:r>
          </a:p>
          <a:p>
            <a:pPr algn="ctr"/>
            <a:r>
              <a:rPr lang="en-US" sz="3200" dirty="0">
                <a:ln w="0"/>
                <a:effectLst>
                  <a:outerShdw blurRad="38100" dist="19050" dir="2700000" algn="tl" rotWithShape="0">
                    <a:schemeClr val="dk1">
                      <a:alpha val="40000"/>
                    </a:schemeClr>
                  </a:outerShdw>
                </a:effectLst>
                <a:latin typeface="Century Gothic" panose="020B0502020202020204" pitchFamily="34" charset="0"/>
              </a:rPr>
              <a:t>UDHR not yet</a:t>
            </a:r>
          </a:p>
          <a:p>
            <a:pPr algn="ctr"/>
            <a:r>
              <a:rPr lang="en-US" sz="3200" dirty="0">
                <a:ln w="0"/>
                <a:effectLst>
                  <a:outerShdw blurRad="38100" dist="19050" dir="2700000" algn="tl" rotWithShape="0">
                    <a:schemeClr val="dk1">
                      <a:alpha val="40000"/>
                    </a:schemeClr>
                  </a:outerShdw>
                </a:effectLst>
                <a:latin typeface="Century Gothic" panose="020B0502020202020204" pitchFamily="34" charset="0"/>
              </a:rPr>
              <a:t>fully </a:t>
            </a:r>
          </a:p>
          <a:p>
            <a:pPr algn="ctr"/>
            <a:r>
              <a:rPr lang="en-US" sz="3200" dirty="0">
                <a:ln w="0"/>
                <a:effectLst>
                  <a:outerShdw blurRad="38100" dist="19050" dir="2700000" algn="tl" rotWithShape="0">
                    <a:schemeClr val="dk1">
                      <a:alpha val="40000"/>
                    </a:schemeClr>
                  </a:outerShdw>
                </a:effectLst>
                <a:latin typeface="Century Gothic" panose="020B0502020202020204" pitchFamily="34" charset="0"/>
              </a:rPr>
              <a:t>successful?</a:t>
            </a:r>
            <a:endParaRPr lang="en-US" sz="3200" b="0"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sp>
        <p:nvSpPr>
          <p:cNvPr id="7" name="Rectangle 6">
            <a:extLst>
              <a:ext uri="{FF2B5EF4-FFF2-40B4-BE49-F238E27FC236}">
                <a16:creationId xmlns:a16="http://schemas.microsoft.com/office/drawing/2014/main" id="{A9D598A6-C376-472A-8C8C-6F02B3BEF029}"/>
              </a:ext>
            </a:extLst>
          </p:cNvPr>
          <p:cNvSpPr/>
          <p:nvPr/>
        </p:nvSpPr>
        <p:spPr>
          <a:xfrm>
            <a:off x="8875915" y="2045703"/>
            <a:ext cx="2595582" cy="1077218"/>
          </a:xfrm>
          <a:prstGeom prst="rect">
            <a:avLst/>
          </a:prstGeom>
          <a:noFill/>
        </p:spPr>
        <p:txBody>
          <a:bodyPr wrap="none" lIns="91440" tIns="45720" rIns="91440" bIns="45720">
            <a:spAutoFit/>
          </a:bodyPr>
          <a:lstStyle/>
          <a:p>
            <a:pPr algn="ctr"/>
            <a:r>
              <a:rPr lang="en-US" sz="3200" dirty="0">
                <a:ln w="0"/>
                <a:effectLst>
                  <a:outerShdw blurRad="38100" dist="19050" dir="2700000" algn="tl" rotWithShape="0">
                    <a:schemeClr val="dk1">
                      <a:alpha val="40000"/>
                    </a:schemeClr>
                  </a:outerShdw>
                </a:effectLst>
                <a:latin typeface="Century Gothic" panose="020B0502020202020204" pitchFamily="34" charset="0"/>
              </a:rPr>
              <a:t>Think about </a:t>
            </a:r>
          </a:p>
          <a:p>
            <a:pPr algn="ctr"/>
            <a:r>
              <a:rPr lang="en-US" sz="3200" dirty="0">
                <a:ln w="0"/>
                <a:effectLst>
                  <a:outerShdw blurRad="38100" dist="19050" dir="2700000" algn="tl" rotWithShape="0">
                    <a:schemeClr val="dk1">
                      <a:alpha val="40000"/>
                    </a:schemeClr>
                  </a:outerShdw>
                </a:effectLst>
                <a:latin typeface="Century Gothic" panose="020B0502020202020204" pitchFamily="34" charset="0"/>
              </a:rPr>
              <a:t>It (2 mins)</a:t>
            </a:r>
            <a:endParaRPr lang="en-US" sz="3200" b="0"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sp>
        <p:nvSpPr>
          <p:cNvPr id="8" name="Rectangle 7">
            <a:extLst>
              <a:ext uri="{FF2B5EF4-FFF2-40B4-BE49-F238E27FC236}">
                <a16:creationId xmlns:a16="http://schemas.microsoft.com/office/drawing/2014/main" id="{C5CF48E7-C0F1-4BC0-85F6-78C5F2E980BF}"/>
              </a:ext>
            </a:extLst>
          </p:cNvPr>
          <p:cNvSpPr/>
          <p:nvPr/>
        </p:nvSpPr>
        <p:spPr>
          <a:xfrm>
            <a:off x="541379" y="1553261"/>
            <a:ext cx="3374642" cy="1569660"/>
          </a:xfrm>
          <a:prstGeom prst="rect">
            <a:avLst/>
          </a:prstGeom>
          <a:noFill/>
        </p:spPr>
        <p:txBody>
          <a:bodyPr wrap="none" lIns="91440" tIns="45720" rIns="91440" bIns="45720">
            <a:spAutoFit/>
          </a:bodyPr>
          <a:lstStyle/>
          <a:p>
            <a:pPr algn="ctr"/>
            <a:r>
              <a:rPr lang="en-US" sz="3200" dirty="0">
                <a:ln w="0"/>
                <a:effectLst>
                  <a:outerShdw blurRad="38100" dist="19050" dir="2700000" algn="tl" rotWithShape="0">
                    <a:schemeClr val="dk1">
                      <a:alpha val="40000"/>
                    </a:schemeClr>
                  </a:outerShdw>
                </a:effectLst>
                <a:latin typeface="Century Gothic" panose="020B0502020202020204" pitchFamily="34" charset="0"/>
              </a:rPr>
              <a:t>Discuss with the </a:t>
            </a:r>
          </a:p>
          <a:p>
            <a:pPr algn="ctr"/>
            <a:r>
              <a:rPr lang="en-US" sz="3200" dirty="0">
                <a:ln w="0"/>
                <a:effectLst>
                  <a:outerShdw blurRad="38100" dist="19050" dir="2700000" algn="tl" rotWithShape="0">
                    <a:schemeClr val="dk1">
                      <a:alpha val="40000"/>
                    </a:schemeClr>
                  </a:outerShdw>
                </a:effectLst>
                <a:latin typeface="Century Gothic" panose="020B0502020202020204" pitchFamily="34" charset="0"/>
              </a:rPr>
              <a:t>person next </a:t>
            </a:r>
          </a:p>
          <a:p>
            <a:pPr algn="ctr"/>
            <a:r>
              <a:rPr lang="en-US" sz="3200" dirty="0">
                <a:ln w="0"/>
                <a:effectLst>
                  <a:outerShdw blurRad="38100" dist="19050" dir="2700000" algn="tl" rotWithShape="0">
                    <a:schemeClr val="dk1">
                      <a:alpha val="40000"/>
                    </a:schemeClr>
                  </a:outerShdw>
                </a:effectLst>
                <a:latin typeface="Century Gothic" panose="020B0502020202020204" pitchFamily="34" charset="0"/>
              </a:rPr>
              <a:t>to you (3 mins)</a:t>
            </a:r>
            <a:endParaRPr lang="en-US" sz="3200" b="0"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5215758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1084</TotalTime>
  <Words>1394</Words>
  <Application>Microsoft Office PowerPoint</Application>
  <PresentationFormat>Widescreen</PresentationFormat>
  <Paragraphs>221</Paragraphs>
  <Slides>25</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UK success? How successful is each article? Draw a line to the place on the arrow that you feel is most justified. Try to use real life examples when justifying your choice.   </vt:lpstr>
      <vt:lpstr>UK success? How successful is each article? Draw a line to the place on the arrow that you feel is most justified. Try to use real life examples when justifying your choice.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Allchin</dc:creator>
  <cp:lastModifiedBy>Kelly Allchin</cp:lastModifiedBy>
  <cp:revision>58</cp:revision>
  <dcterms:created xsi:type="dcterms:W3CDTF">2019-03-26T19:57:46Z</dcterms:created>
  <dcterms:modified xsi:type="dcterms:W3CDTF">2019-04-08T19:17:10Z</dcterms:modified>
</cp:coreProperties>
</file>