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9" r:id="rId5"/>
    <p:sldId id="258"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2B178B-B0AB-4896-B3F5-C15511F2B6A5}"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766CA-3941-41CB-97D3-40029C933F04}" type="slidenum">
              <a:rPr lang="en-GB" smtClean="0"/>
              <a:t>‹#›</a:t>
            </a:fld>
            <a:endParaRPr lang="en-GB"/>
          </a:p>
        </p:txBody>
      </p:sp>
    </p:spTree>
    <p:extLst>
      <p:ext uri="{BB962C8B-B14F-4D97-AF65-F5344CB8AC3E}">
        <p14:creationId xmlns:p14="http://schemas.microsoft.com/office/powerpoint/2010/main" val="381222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B178B-B0AB-4896-B3F5-C15511F2B6A5}"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766CA-3941-41CB-97D3-40029C933F04}" type="slidenum">
              <a:rPr lang="en-GB" smtClean="0"/>
              <a:t>‹#›</a:t>
            </a:fld>
            <a:endParaRPr lang="en-GB"/>
          </a:p>
        </p:txBody>
      </p:sp>
    </p:spTree>
    <p:extLst>
      <p:ext uri="{BB962C8B-B14F-4D97-AF65-F5344CB8AC3E}">
        <p14:creationId xmlns:p14="http://schemas.microsoft.com/office/powerpoint/2010/main" val="150690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B178B-B0AB-4896-B3F5-C15511F2B6A5}"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766CA-3941-41CB-97D3-40029C933F04}" type="slidenum">
              <a:rPr lang="en-GB" smtClean="0"/>
              <a:t>‹#›</a:t>
            </a:fld>
            <a:endParaRPr lang="en-GB"/>
          </a:p>
        </p:txBody>
      </p:sp>
    </p:spTree>
    <p:extLst>
      <p:ext uri="{BB962C8B-B14F-4D97-AF65-F5344CB8AC3E}">
        <p14:creationId xmlns:p14="http://schemas.microsoft.com/office/powerpoint/2010/main" val="414828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B178B-B0AB-4896-B3F5-C15511F2B6A5}"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766CA-3941-41CB-97D3-40029C933F04}" type="slidenum">
              <a:rPr lang="en-GB" smtClean="0"/>
              <a:t>‹#›</a:t>
            </a:fld>
            <a:endParaRPr lang="en-GB"/>
          </a:p>
        </p:txBody>
      </p:sp>
    </p:spTree>
    <p:extLst>
      <p:ext uri="{BB962C8B-B14F-4D97-AF65-F5344CB8AC3E}">
        <p14:creationId xmlns:p14="http://schemas.microsoft.com/office/powerpoint/2010/main" val="58805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2B178B-B0AB-4896-B3F5-C15511F2B6A5}"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766CA-3941-41CB-97D3-40029C933F04}" type="slidenum">
              <a:rPr lang="en-GB" smtClean="0"/>
              <a:t>‹#›</a:t>
            </a:fld>
            <a:endParaRPr lang="en-GB"/>
          </a:p>
        </p:txBody>
      </p:sp>
    </p:spTree>
    <p:extLst>
      <p:ext uri="{BB962C8B-B14F-4D97-AF65-F5344CB8AC3E}">
        <p14:creationId xmlns:p14="http://schemas.microsoft.com/office/powerpoint/2010/main" val="341684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2B178B-B0AB-4896-B3F5-C15511F2B6A5}"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1766CA-3941-41CB-97D3-40029C933F04}" type="slidenum">
              <a:rPr lang="en-GB" smtClean="0"/>
              <a:t>‹#›</a:t>
            </a:fld>
            <a:endParaRPr lang="en-GB"/>
          </a:p>
        </p:txBody>
      </p:sp>
    </p:spTree>
    <p:extLst>
      <p:ext uri="{BB962C8B-B14F-4D97-AF65-F5344CB8AC3E}">
        <p14:creationId xmlns:p14="http://schemas.microsoft.com/office/powerpoint/2010/main" val="101591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2B178B-B0AB-4896-B3F5-C15511F2B6A5}" type="datetimeFigureOut">
              <a:rPr lang="en-GB" smtClean="0"/>
              <a:t>05/02/2020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1766CA-3941-41CB-97D3-40029C933F04}" type="slidenum">
              <a:rPr lang="en-GB" smtClean="0"/>
              <a:t>‹#›</a:t>
            </a:fld>
            <a:endParaRPr lang="en-GB"/>
          </a:p>
        </p:txBody>
      </p:sp>
    </p:spTree>
    <p:extLst>
      <p:ext uri="{BB962C8B-B14F-4D97-AF65-F5344CB8AC3E}">
        <p14:creationId xmlns:p14="http://schemas.microsoft.com/office/powerpoint/2010/main" val="76534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2B178B-B0AB-4896-B3F5-C15511F2B6A5}" type="datetimeFigureOut">
              <a:rPr lang="en-GB" smtClean="0"/>
              <a:t>05/02/2020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1766CA-3941-41CB-97D3-40029C933F04}" type="slidenum">
              <a:rPr lang="en-GB" smtClean="0"/>
              <a:t>‹#›</a:t>
            </a:fld>
            <a:endParaRPr lang="en-GB"/>
          </a:p>
        </p:txBody>
      </p:sp>
    </p:spTree>
    <p:extLst>
      <p:ext uri="{BB962C8B-B14F-4D97-AF65-F5344CB8AC3E}">
        <p14:creationId xmlns:p14="http://schemas.microsoft.com/office/powerpoint/2010/main" val="124310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B178B-B0AB-4896-B3F5-C15511F2B6A5}" type="datetimeFigureOut">
              <a:rPr lang="en-GB" smtClean="0"/>
              <a:t>05/02/2020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1766CA-3941-41CB-97D3-40029C933F04}" type="slidenum">
              <a:rPr lang="en-GB" smtClean="0"/>
              <a:t>‹#›</a:t>
            </a:fld>
            <a:endParaRPr lang="en-GB"/>
          </a:p>
        </p:txBody>
      </p:sp>
    </p:spTree>
    <p:extLst>
      <p:ext uri="{BB962C8B-B14F-4D97-AF65-F5344CB8AC3E}">
        <p14:creationId xmlns:p14="http://schemas.microsoft.com/office/powerpoint/2010/main" val="79171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B178B-B0AB-4896-B3F5-C15511F2B6A5}"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1766CA-3941-41CB-97D3-40029C933F04}" type="slidenum">
              <a:rPr lang="en-GB" smtClean="0"/>
              <a:t>‹#›</a:t>
            </a:fld>
            <a:endParaRPr lang="en-GB"/>
          </a:p>
        </p:txBody>
      </p:sp>
    </p:spTree>
    <p:extLst>
      <p:ext uri="{BB962C8B-B14F-4D97-AF65-F5344CB8AC3E}">
        <p14:creationId xmlns:p14="http://schemas.microsoft.com/office/powerpoint/2010/main" val="35409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B178B-B0AB-4896-B3F5-C15511F2B6A5}"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1766CA-3941-41CB-97D3-40029C933F04}" type="slidenum">
              <a:rPr lang="en-GB" smtClean="0"/>
              <a:t>‹#›</a:t>
            </a:fld>
            <a:endParaRPr lang="en-GB"/>
          </a:p>
        </p:txBody>
      </p:sp>
    </p:spTree>
    <p:extLst>
      <p:ext uri="{BB962C8B-B14F-4D97-AF65-F5344CB8AC3E}">
        <p14:creationId xmlns:p14="http://schemas.microsoft.com/office/powerpoint/2010/main" val="167008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B178B-B0AB-4896-B3F5-C15511F2B6A5}" type="datetimeFigureOut">
              <a:rPr lang="en-GB" smtClean="0"/>
              <a:t>05/02/2020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766CA-3941-41CB-97D3-40029C933F04}" type="slidenum">
              <a:rPr lang="en-GB" smtClean="0"/>
              <a:t>‹#›</a:t>
            </a:fld>
            <a:endParaRPr lang="en-GB"/>
          </a:p>
        </p:txBody>
      </p:sp>
    </p:spTree>
    <p:extLst>
      <p:ext uri="{BB962C8B-B14F-4D97-AF65-F5344CB8AC3E}">
        <p14:creationId xmlns:p14="http://schemas.microsoft.com/office/powerpoint/2010/main" val="2135067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5209" y="571556"/>
            <a:ext cx="9943651" cy="5582946"/>
          </a:xfrm>
          <a:prstGeom prst="rect">
            <a:avLst/>
          </a:prstGeom>
        </p:spPr>
      </p:pic>
      <p:sp>
        <p:nvSpPr>
          <p:cNvPr id="5" name="Rectangle 4"/>
          <p:cNvSpPr/>
          <p:nvPr/>
        </p:nvSpPr>
        <p:spPr>
          <a:xfrm>
            <a:off x="1688931" y="1664108"/>
            <a:ext cx="4769254"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Learning from</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02152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755" y="3654426"/>
            <a:ext cx="10515600" cy="2090158"/>
          </a:xfrm>
        </p:spPr>
        <p:txBody>
          <a:bodyPr>
            <a:noAutofit/>
          </a:bodyPr>
          <a:lstStyle/>
          <a:p>
            <a:r>
              <a:rPr lang="en-GB" sz="3200" dirty="0"/>
              <a:t>We will spend form time looking at 4 case studies.</a:t>
            </a:r>
          </a:p>
          <a:p>
            <a:r>
              <a:rPr lang="en-GB" sz="3200" dirty="0"/>
              <a:t>If you watch Love Island, you will recognise them.</a:t>
            </a:r>
          </a:p>
          <a:p>
            <a:r>
              <a:rPr lang="en-GB" sz="3200" dirty="0"/>
              <a:t>If you don’t watch it, you will still be able to join in with the discussion.</a:t>
            </a:r>
          </a:p>
        </p:txBody>
      </p:sp>
      <p:pic>
        <p:nvPicPr>
          <p:cNvPr id="4" name="Picture 3"/>
          <p:cNvPicPr>
            <a:picLocks noChangeAspect="1"/>
          </p:cNvPicPr>
          <p:nvPr/>
        </p:nvPicPr>
        <p:blipFill>
          <a:blip r:embed="rId2"/>
          <a:stretch>
            <a:fillRect/>
          </a:stretch>
        </p:blipFill>
        <p:spPr>
          <a:xfrm>
            <a:off x="516423" y="278242"/>
            <a:ext cx="3879689" cy="2906022"/>
          </a:xfrm>
          <a:prstGeom prst="rect">
            <a:avLst/>
          </a:prstGeom>
        </p:spPr>
      </p:pic>
    </p:spTree>
    <p:extLst>
      <p:ext uri="{BB962C8B-B14F-4D97-AF65-F5344CB8AC3E}">
        <p14:creationId xmlns:p14="http://schemas.microsoft.com/office/powerpoint/2010/main" val="2276648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637" y="966899"/>
            <a:ext cx="5669281" cy="3988409"/>
          </a:xfrm>
          <a:prstGeom prst="rect">
            <a:avLst/>
          </a:prstGeom>
        </p:spPr>
      </p:pic>
      <p:sp>
        <p:nvSpPr>
          <p:cNvPr id="5" name="TextBox 4"/>
          <p:cNvSpPr txBox="1"/>
          <p:nvPr/>
        </p:nvSpPr>
        <p:spPr>
          <a:xfrm>
            <a:off x="6081657" y="236669"/>
            <a:ext cx="6088828" cy="7109639"/>
          </a:xfrm>
          <a:prstGeom prst="rect">
            <a:avLst/>
          </a:prstGeom>
          <a:noFill/>
        </p:spPr>
        <p:txBody>
          <a:bodyPr wrap="square" rtlCol="0">
            <a:spAutoFit/>
          </a:bodyPr>
          <a:lstStyle/>
          <a:p>
            <a:pPr algn="ctr"/>
            <a:r>
              <a:rPr lang="en-GB" sz="2400" b="1" dirty="0">
                <a:latin typeface="Century Gothic" panose="020B0502020202020204" pitchFamily="34" charset="0"/>
              </a:rPr>
              <a:t>Sophie and Connor are coupled up with each other.</a:t>
            </a:r>
          </a:p>
          <a:p>
            <a:pPr algn="ctr"/>
            <a:r>
              <a:rPr lang="en-GB" sz="2400" b="1" dirty="0">
                <a:latin typeface="Century Gothic" panose="020B0502020202020204" pitchFamily="34" charset="0"/>
              </a:rPr>
              <a:t>They have not been together very long.</a:t>
            </a:r>
          </a:p>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Connor gets very jealous when Sophie makes friends with new boys. He knows that lots of boys will fancy Sophie and this makes him angry.</a:t>
            </a:r>
          </a:p>
          <a:p>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a:latin typeface="Century Gothic" panose="020B0502020202020204" pitchFamily="34" charset="0"/>
              </a:rPr>
              <a:t>Is jealousy normal in a romantic relationship?</a:t>
            </a:r>
          </a:p>
          <a:p>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a:latin typeface="Century Gothic" panose="020B0502020202020204" pitchFamily="34" charset="0"/>
              </a:rPr>
              <a:t>Would you expect to see jealousy in a healthy romantic relationship?</a:t>
            </a:r>
          </a:p>
          <a:p>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a:latin typeface="Century Gothic" panose="020B0502020202020204" pitchFamily="34" charset="0"/>
              </a:rPr>
              <a:t>Why might jealousy be toxic for a relationship?</a:t>
            </a:r>
          </a:p>
          <a:p>
            <a:endParaRPr lang="en-GB" sz="2400" dirty="0">
              <a:latin typeface="Century Gothic" panose="020B0502020202020204" pitchFamily="34" charset="0"/>
            </a:endParaRPr>
          </a:p>
          <a:p>
            <a:endParaRPr lang="en-GB" sz="2400" dirty="0">
              <a:latin typeface="Century Gothic" panose="020B0502020202020204" pitchFamily="34" charset="0"/>
            </a:endParaRPr>
          </a:p>
        </p:txBody>
      </p:sp>
    </p:spTree>
    <p:extLst>
      <p:ext uri="{BB962C8B-B14F-4D97-AF65-F5344CB8AC3E}">
        <p14:creationId xmlns:p14="http://schemas.microsoft.com/office/powerpoint/2010/main" val="132992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25227" y="1201215"/>
            <a:ext cx="5532682" cy="4048518"/>
          </a:xfrm>
          <a:prstGeom prst="rect">
            <a:avLst/>
          </a:prstGeom>
        </p:spPr>
      </p:pic>
      <p:sp>
        <p:nvSpPr>
          <p:cNvPr id="5" name="TextBox 4"/>
          <p:cNvSpPr txBox="1"/>
          <p:nvPr/>
        </p:nvSpPr>
        <p:spPr>
          <a:xfrm>
            <a:off x="96818" y="451821"/>
            <a:ext cx="6131859" cy="5940088"/>
          </a:xfrm>
          <a:prstGeom prst="rect">
            <a:avLst/>
          </a:prstGeom>
          <a:noFill/>
        </p:spPr>
        <p:txBody>
          <a:bodyPr wrap="square" rtlCol="0">
            <a:spAutoFit/>
          </a:bodyPr>
          <a:lstStyle/>
          <a:p>
            <a:pPr algn="ctr"/>
            <a:r>
              <a:rPr lang="en-GB" sz="2000" b="1" dirty="0"/>
              <a:t>Rebecca and Siannese have only been friends for a short while. They have a problem where they keep fancying the same boy.</a:t>
            </a:r>
          </a:p>
          <a:p>
            <a:pPr algn="ctr"/>
            <a:endParaRPr lang="en-GB" sz="2000" b="1" dirty="0"/>
          </a:p>
          <a:p>
            <a:pPr algn="ctr"/>
            <a:r>
              <a:rPr lang="en-GB" sz="2000" b="1" dirty="0"/>
              <a:t>Siannese thinks that Rebecca should follow ‘girls code’ and not pursue someone that she also fancies. Rebecca thinks that because they have only been friends for a short while, it isn’t a problem and they should both be free to do what they want.</a:t>
            </a:r>
          </a:p>
          <a:p>
            <a:endParaRPr lang="en-GB" sz="2000" dirty="0"/>
          </a:p>
          <a:p>
            <a:pPr marL="285750" indent="-285750">
              <a:buFont typeface="Arial" panose="020B0604020202020204" pitchFamily="34" charset="0"/>
              <a:buChar char="•"/>
            </a:pPr>
            <a:r>
              <a:rPr lang="en-GB" sz="2000" dirty="0"/>
              <a:t>What do you think Siannese means by ‘girl code?’ Is there such thing as ‘boys code?’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Should friends ever let a romantic relationship stand in the way of friendship?</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What’s more important, having a boyfriend/girlfriend or having a best friend? </a:t>
            </a:r>
          </a:p>
        </p:txBody>
      </p:sp>
    </p:spTree>
    <p:extLst>
      <p:ext uri="{BB962C8B-B14F-4D97-AF65-F5344CB8AC3E}">
        <p14:creationId xmlns:p14="http://schemas.microsoft.com/office/powerpoint/2010/main" val="41114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020"/>
          <a:stretch/>
        </p:blipFill>
        <p:spPr>
          <a:xfrm>
            <a:off x="139849" y="1045677"/>
            <a:ext cx="5749816" cy="4257843"/>
          </a:xfrm>
          <a:prstGeom prst="rect">
            <a:avLst/>
          </a:prstGeom>
        </p:spPr>
      </p:pic>
      <p:sp>
        <p:nvSpPr>
          <p:cNvPr id="5" name="TextBox 4"/>
          <p:cNvSpPr txBox="1"/>
          <p:nvPr/>
        </p:nvSpPr>
        <p:spPr>
          <a:xfrm>
            <a:off x="5981252" y="0"/>
            <a:ext cx="5981252" cy="6740307"/>
          </a:xfrm>
          <a:prstGeom prst="rect">
            <a:avLst/>
          </a:prstGeom>
          <a:noFill/>
        </p:spPr>
        <p:txBody>
          <a:bodyPr wrap="square" rtlCol="0">
            <a:spAutoFit/>
          </a:bodyPr>
          <a:lstStyle/>
          <a:p>
            <a:pPr algn="ctr"/>
            <a:r>
              <a:rPr lang="en-GB" sz="2400" b="1" dirty="0"/>
              <a:t>Leanne and Mike are coupled up. They have not been together very long. Mike feels more for Leanne than Leanne feels for Mike. She is starting to get annoyed with him because he is making her feel ‘suffocated’. Mike isn’t aware of this.</a:t>
            </a:r>
          </a:p>
          <a:p>
            <a:endParaRPr lang="en-GB" sz="2400" dirty="0"/>
          </a:p>
          <a:p>
            <a:pPr marL="285750" indent="-285750">
              <a:buFont typeface="Arial" panose="020B0604020202020204" pitchFamily="34" charset="0"/>
              <a:buChar char="•"/>
            </a:pPr>
            <a:r>
              <a:rPr lang="en-GB" sz="2400" dirty="0"/>
              <a:t>Why is it important to ‘take your time’ with a new romantic relationship?</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Why might someone feel ‘suffocated’ in a romantic relationship?</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Should Leanne talk to Mike about how she feels? What might the impact of this be?</a:t>
            </a:r>
          </a:p>
        </p:txBody>
      </p:sp>
    </p:spTree>
    <p:extLst>
      <p:ext uri="{BB962C8B-B14F-4D97-AF65-F5344CB8AC3E}">
        <p14:creationId xmlns:p14="http://schemas.microsoft.com/office/powerpoint/2010/main" val="404692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73632" y="1394011"/>
            <a:ext cx="6138582" cy="4092388"/>
          </a:xfrm>
          <a:prstGeom prst="rect">
            <a:avLst/>
          </a:prstGeom>
        </p:spPr>
      </p:pic>
      <p:sp>
        <p:nvSpPr>
          <p:cNvPr id="5" name="TextBox 4"/>
          <p:cNvSpPr txBox="1"/>
          <p:nvPr/>
        </p:nvSpPr>
        <p:spPr>
          <a:xfrm>
            <a:off x="150607" y="225911"/>
            <a:ext cx="5712311" cy="6232475"/>
          </a:xfrm>
          <a:prstGeom prst="rect">
            <a:avLst/>
          </a:prstGeom>
          <a:noFill/>
        </p:spPr>
        <p:txBody>
          <a:bodyPr wrap="square" rtlCol="0">
            <a:spAutoFit/>
          </a:bodyPr>
          <a:lstStyle/>
          <a:p>
            <a:pPr algn="ctr"/>
            <a:r>
              <a:rPr lang="en-GB" sz="2100" b="1" dirty="0" err="1"/>
              <a:t>Nas</a:t>
            </a:r>
            <a:r>
              <a:rPr lang="en-GB" sz="2100" b="1" dirty="0"/>
              <a:t> is an intelligent, well educated 23 year old from London. All of his friends love him and think he is really funny and kind. However, </a:t>
            </a:r>
            <a:r>
              <a:rPr lang="en-GB" sz="2100" b="1" dirty="0" err="1"/>
              <a:t>Nas</a:t>
            </a:r>
            <a:r>
              <a:rPr lang="en-GB" sz="2100" b="1" dirty="0"/>
              <a:t> is struggling to find a girlfriend.</a:t>
            </a:r>
          </a:p>
          <a:p>
            <a:pPr algn="ctr"/>
            <a:endParaRPr lang="en-GB" sz="2100" b="1" dirty="0"/>
          </a:p>
          <a:p>
            <a:pPr algn="ctr"/>
            <a:r>
              <a:rPr lang="en-GB" sz="2100" b="1" dirty="0"/>
              <a:t>Girls that meet him say they don’t fancy him, some have said this is because he is ‘too short’ others have said that he is ‘too nice’.</a:t>
            </a:r>
          </a:p>
          <a:p>
            <a:pPr algn="ctr"/>
            <a:endParaRPr lang="en-GB" sz="2100" b="1" dirty="0"/>
          </a:p>
          <a:p>
            <a:pPr marL="285750" indent="-285750">
              <a:buFont typeface="Arial" panose="020B0604020202020204" pitchFamily="34" charset="0"/>
              <a:buChar char="•"/>
            </a:pPr>
            <a:r>
              <a:rPr lang="en-GB" sz="2100" dirty="0"/>
              <a:t>Why might some people make judgements based on looks?</a:t>
            </a:r>
          </a:p>
          <a:p>
            <a:pPr marL="285750" indent="-285750">
              <a:buFont typeface="Arial" panose="020B0604020202020204" pitchFamily="34" charset="0"/>
              <a:buChar char="•"/>
            </a:pPr>
            <a:endParaRPr lang="en-GB" sz="2100" dirty="0"/>
          </a:p>
          <a:p>
            <a:pPr marL="285750" indent="-285750">
              <a:buFont typeface="Arial" panose="020B0604020202020204" pitchFamily="34" charset="0"/>
              <a:buChar char="•"/>
            </a:pPr>
            <a:r>
              <a:rPr lang="en-GB" sz="2100" dirty="0"/>
              <a:t>Why might some people view being ‘too nice’ as a negative thing?</a:t>
            </a:r>
          </a:p>
          <a:p>
            <a:pPr marL="285750" indent="-285750">
              <a:buFont typeface="Arial" panose="020B0604020202020204" pitchFamily="34" charset="0"/>
              <a:buChar char="•"/>
            </a:pPr>
            <a:endParaRPr lang="en-GB" sz="2100" dirty="0"/>
          </a:p>
          <a:p>
            <a:pPr marL="285750" indent="-285750">
              <a:buFont typeface="Arial" panose="020B0604020202020204" pitchFamily="34" charset="0"/>
              <a:buChar char="•"/>
            </a:pPr>
            <a:r>
              <a:rPr lang="en-GB" sz="2100" dirty="0"/>
              <a:t>Which sex gets judged more for how they look, men or women?</a:t>
            </a:r>
          </a:p>
        </p:txBody>
      </p:sp>
    </p:spTree>
    <p:extLst>
      <p:ext uri="{BB962C8B-B14F-4D97-AF65-F5344CB8AC3E}">
        <p14:creationId xmlns:p14="http://schemas.microsoft.com/office/powerpoint/2010/main" val="294369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442</Words>
  <Application>Microsoft Office PowerPoint</Application>
  <PresentationFormat>Widescreen</PresentationFormat>
  <Paragraphs>39</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Leeds East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Allchin</dc:creator>
  <cp:lastModifiedBy>Kelly Allchin</cp:lastModifiedBy>
  <cp:revision>5</cp:revision>
  <dcterms:created xsi:type="dcterms:W3CDTF">2020-02-04T09:20:44Z</dcterms:created>
  <dcterms:modified xsi:type="dcterms:W3CDTF">2020-02-05T18:58:14Z</dcterms:modified>
</cp:coreProperties>
</file>