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70" r:id="rId10"/>
    <p:sldId id="271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84" r:id="rId21"/>
    <p:sldId id="285" r:id="rId22"/>
    <p:sldId id="28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53998-57DA-459B-9339-A8C71E611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578A1-0D11-4D04-89F0-2C249E8AA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87242-16F6-48DF-A1FC-B6FD167C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A6A9D-0B35-466F-959D-005DDF14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2936B-CA12-4D5F-8ECC-9CCAC6E2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1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7B344-97BE-4752-B84F-20763745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5D024-F717-4AD9-9F75-A92E2AD7C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A5A36-268D-4226-904B-1A82CC389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45E29-25E7-4816-8F6D-0E39E082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6760B-CC77-4E56-82BE-497BA3D9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8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71C396-F672-4ADB-AFBA-EB1C33348E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7D4C0-9F2B-4B1A-A742-2D62D8A41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18B3F-C641-436D-A126-80F254A5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B5249-A4CE-49BE-88FE-376E8EB68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A6DEB-BADA-4E0E-9812-F6388E17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5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23F5-55F3-4BDF-910D-D6AE77F5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23AD5-0E36-4AB6-B1DB-B2C123288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6A6EE-34FB-48EA-A36E-9B1B8EF4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2C86-B863-48C6-B25E-B96354E39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BC90A-682E-4DD5-B0D1-CD0E1D57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3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D6F9D-3535-4897-9722-505C00663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CC3E2-8ACA-4EA6-86D2-E3B91A0C2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5DC70-46C7-4F6A-A5EB-46294006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8F2CE-84DE-462B-A0A5-6095DFF3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BEFA-14D0-4840-95B1-B218559C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2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1F430-5802-4688-89C7-BAAC761B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C6BFA-7274-4F66-99B2-9B2347E53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7EDDA-2561-435E-AC96-314FDBC0A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6598A-C9EC-4FB0-892F-E4436DE84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997B0-E904-428C-B1CA-E3CC243C4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5EFB1-73AE-47AC-BF9F-657229EC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8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DC4D-A59C-402A-B9B9-DA8F15331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77B7D-D757-4CFB-9433-F0E16E98E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9FA18-B74D-4ED1-80C0-42100436A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ECF8F1-D38B-4C94-A51E-4E8DF3208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73878B-AD48-4860-A537-37F4CCD45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0F58A9-F15D-43BB-A196-7D09D9A2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97FF4-57CE-4C68-B8B9-7FEB9A3BB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660A9B-C2C6-4052-93FE-08903E93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6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D4D17-A2A6-4EB6-AB40-52A74BCF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0D578E-0619-4F4E-8C82-9042DA22A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CCBE6-DB33-4F87-89F7-D3761D7CC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E67D1-DF93-41D7-8AA2-1605FAA8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0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20D996-68D4-4347-B808-3DC1061AF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C1B23-6FDA-4920-A611-1A072E40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E6D0D-038A-4325-A31C-DAE67BE3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4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74BF-4362-44A1-8052-B48D2340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9030C-B5D1-493B-AEAE-89DB0396D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F9917-5398-442C-B6EC-D794437D9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B37D5-AAC6-48C8-A4DB-D582F7CB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F0E3A-1250-4CFA-9777-30E4CCE69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B5505-03AA-48A6-B347-95FBE4EB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0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05C9-435D-4788-8E0C-10385E8E9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D5387-7A6D-4CC7-BDB2-E593BC3A6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A50D0-016F-45DB-A52A-C3352BBD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DA3C3-7250-4719-8180-2086F166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CF0A0-C793-4C0A-9F9F-9ED18274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695CB-15D9-4865-9393-BF09C32A6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8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CE6F7F-9B5A-4D72-A0C0-59824F0D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D26C7-6CEF-487F-921D-FB67B6987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9D179-57F9-4546-AC3D-7AFA9CB8B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FC309-7B02-49E7-8DDE-01FA22CDB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203AB-C1D9-4F64-9EAF-1C8F4E18D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sv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198" y="405868"/>
            <a:ext cx="9404723" cy="93501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>
                <a:latin typeface="Print Bold" panose="02000000000000000000" pitchFamily="2" charset="0"/>
              </a:rPr>
              <a:t>What is a moral dilemma?</a:t>
            </a:r>
            <a:r>
              <a:rPr lang="en-GB" sz="5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70" y="1791148"/>
            <a:ext cx="9737881" cy="4021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>
                <a:latin typeface="Print Clearly" panose="02000000000000000000" pitchFamily="2" charset="0"/>
              </a:rPr>
              <a:t>Break it down…</a:t>
            </a:r>
          </a:p>
          <a:p>
            <a:pPr marL="0" indent="0">
              <a:buNone/>
            </a:pPr>
            <a:r>
              <a:rPr lang="en-GB" sz="5400" dirty="0">
                <a:latin typeface="Print Clearly" panose="02000000000000000000" pitchFamily="2" charset="0"/>
              </a:rPr>
              <a:t>What does </a:t>
            </a:r>
            <a:r>
              <a:rPr lang="en-GB" sz="5400" u="sng" dirty="0">
                <a:latin typeface="Print Clearly" panose="02000000000000000000" pitchFamily="2" charset="0"/>
              </a:rPr>
              <a:t>moral</a:t>
            </a:r>
            <a:r>
              <a:rPr lang="en-GB" sz="5400" dirty="0">
                <a:latin typeface="Print Clearly" panose="02000000000000000000" pitchFamily="2" charset="0"/>
              </a:rPr>
              <a:t> mean?</a:t>
            </a:r>
          </a:p>
          <a:p>
            <a:pPr marL="0" indent="0">
              <a:buNone/>
            </a:pPr>
            <a:r>
              <a:rPr lang="en-GB" sz="5400" dirty="0">
                <a:latin typeface="Print Clearly" panose="02000000000000000000" pitchFamily="2" charset="0"/>
              </a:rPr>
              <a:t>What does </a:t>
            </a:r>
            <a:r>
              <a:rPr lang="en-GB" sz="5400" u="sng" dirty="0">
                <a:latin typeface="Print Clearly" panose="02000000000000000000" pitchFamily="2" charset="0"/>
              </a:rPr>
              <a:t>dilemma</a:t>
            </a:r>
            <a:r>
              <a:rPr lang="en-GB" sz="5400" dirty="0">
                <a:latin typeface="Print Clearly" panose="02000000000000000000" pitchFamily="2" charset="0"/>
              </a:rPr>
              <a:t> mean?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3106" y="5299509"/>
            <a:ext cx="10273553" cy="1200329"/>
          </a:xfrm>
          <a:prstGeom prst="rect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Print Clearly" panose="02000000000000000000" pitchFamily="2" charset="0"/>
              </a:rPr>
              <a:t>Having to make a </a:t>
            </a:r>
            <a:r>
              <a:rPr lang="en-GB" sz="3600" u="sng" dirty="0">
                <a:latin typeface="Print Clearly" panose="02000000000000000000" pitchFamily="2" charset="0"/>
              </a:rPr>
              <a:t>difficult</a:t>
            </a:r>
            <a:r>
              <a:rPr lang="en-GB" sz="3600" dirty="0">
                <a:latin typeface="Print Clearly" panose="02000000000000000000" pitchFamily="2" charset="0"/>
              </a:rPr>
              <a:t> choice/decision, based on what you think is </a:t>
            </a:r>
            <a:r>
              <a:rPr lang="en-GB" sz="3600" u="sng" dirty="0">
                <a:latin typeface="Print Clearly" panose="02000000000000000000" pitchFamily="2" charset="0"/>
              </a:rPr>
              <a:t>right</a:t>
            </a:r>
            <a:r>
              <a:rPr lang="en-GB" sz="3600" dirty="0">
                <a:latin typeface="Print Clearly" panose="02000000000000000000" pitchFamily="2" charset="0"/>
              </a:rPr>
              <a:t> or </a:t>
            </a:r>
            <a:r>
              <a:rPr lang="en-GB" sz="3600" u="sng" dirty="0">
                <a:latin typeface="Print Clearly" panose="02000000000000000000" pitchFamily="2" charset="0"/>
              </a:rPr>
              <a:t>wrong</a:t>
            </a:r>
            <a:r>
              <a:rPr lang="en-GB" sz="3600" dirty="0">
                <a:latin typeface="Print Clearly" panose="02000000000000000000" pitchFamily="2" charset="0"/>
              </a:rPr>
              <a:t>.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691F577E-ED57-4A5D-A536-BBA2CCA29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32573" y="2087745"/>
            <a:ext cx="2086690" cy="208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946" y="145419"/>
            <a:ext cx="11758108" cy="156966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latin typeface="Print Clearly" panose="02000000000000000000" pitchFamily="2" charset="0"/>
              </a:rPr>
              <a:t>Emma decides she will take the comment for her friend, so lets Willow swap planners.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51149" y="2574608"/>
            <a:ext cx="581812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Why did Sophie do that?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Was she right to do that?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Would you do that?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Graphic 4" descr="Two Women">
            <a:extLst>
              <a:ext uri="{FF2B5EF4-FFF2-40B4-BE49-F238E27FC236}">
                <a16:creationId xmlns:a16="http://schemas.microsoft.com/office/drawing/2014/main" id="{09DB0F8B-2FEB-4BD5-8348-A39F6DFB9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76483" y="1882337"/>
            <a:ext cx="2686334" cy="2686334"/>
          </a:xfrm>
          <a:prstGeom prst="rect">
            <a:avLst/>
          </a:prstGeom>
        </p:spPr>
      </p:pic>
      <p:pic>
        <p:nvPicPr>
          <p:cNvPr id="8" name="Graphic 7" descr="Share">
            <a:extLst>
              <a:ext uri="{FF2B5EF4-FFF2-40B4-BE49-F238E27FC236}">
                <a16:creationId xmlns:a16="http://schemas.microsoft.com/office/drawing/2014/main" id="{6697E8DB-8966-4E66-B111-B9D2739656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92005" y="4568671"/>
            <a:ext cx="1976652" cy="197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457" y="326372"/>
            <a:ext cx="11758108" cy="3970318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>
                <a:latin typeface="Print Clearly" panose="02000000000000000000" pitchFamily="2" charset="0"/>
              </a:rPr>
              <a:t>Willow manages to get to period 5 with no more comments.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Emma has a really bad day and has received another 3 comments. Both friends now have 4 comments each.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During science, both Willow and Emma are talking when their teacher, Mr Compound, is trying to explain an experiment. Mr Compound only hears Emma so gives her a comment, she now has 5 so will need to attend detention after school.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30127" y="4458236"/>
            <a:ext cx="82618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How might Sophie feel?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How might Kirsty feel?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Do you think Kirsty has any regrets? </a:t>
            </a:r>
          </a:p>
        </p:txBody>
      </p:sp>
      <p:pic>
        <p:nvPicPr>
          <p:cNvPr id="5" name="Graphic 4" descr="Flask">
            <a:extLst>
              <a:ext uri="{FF2B5EF4-FFF2-40B4-BE49-F238E27FC236}">
                <a16:creationId xmlns:a16="http://schemas.microsoft.com/office/drawing/2014/main" id="{2B091D69-3831-4E39-B17D-ECB501D53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7616" y="4458235"/>
            <a:ext cx="2201871" cy="220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457" y="326372"/>
            <a:ext cx="11758108" cy="3970318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200" dirty="0">
                <a:latin typeface="Print Clearly" panose="02000000000000000000" pitchFamily="2" charset="0"/>
              </a:rPr>
              <a:t>Emma goes to isolation and doesn’t say anything about accepting a comment for Willow earlier in the day.</a:t>
            </a:r>
          </a:p>
          <a:p>
            <a:r>
              <a:rPr lang="en-GB" sz="4200" dirty="0">
                <a:latin typeface="Print Clearly" panose="02000000000000000000" pitchFamily="2" charset="0"/>
              </a:rPr>
              <a:t>Later that week Emma receives a letter saying that she will not be able to go to the school celebration disco because she got sent to detention.</a:t>
            </a:r>
          </a:p>
          <a:p>
            <a:r>
              <a:rPr lang="en-GB" sz="4200" dirty="0">
                <a:latin typeface="Print Clearly" panose="02000000000000000000" pitchFamily="2" charset="0"/>
              </a:rPr>
              <a:t>Willow will get to go to the disco.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7594" y="4549676"/>
            <a:ext cx="6073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How might Emma be feeling?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What should Willow do?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Who is in the wrong?</a:t>
            </a:r>
          </a:p>
        </p:txBody>
      </p:sp>
      <p:pic>
        <p:nvPicPr>
          <p:cNvPr id="5" name="Graphic 4" descr="Balloons">
            <a:extLst>
              <a:ext uri="{FF2B5EF4-FFF2-40B4-BE49-F238E27FC236}">
                <a16:creationId xmlns:a16="http://schemas.microsoft.com/office/drawing/2014/main" id="{FDEA13C7-33F2-4ACB-B743-4176098AA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3265" y="4549676"/>
            <a:ext cx="2308324" cy="230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4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457" y="326372"/>
            <a:ext cx="11758108" cy="2800767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dirty="0">
                <a:latin typeface="Print Clearly" panose="02000000000000000000" pitchFamily="2" charset="0"/>
              </a:rPr>
              <a:t>Emma is really angry about this, so tells her for tutor, Miss Circle, the truth.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As a result, both girls are told they can not attend the celebration disco.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6692" y="3258699"/>
            <a:ext cx="826187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How might both girls be feeling?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Was this outcome fair?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What do you think should have happened?</a:t>
            </a:r>
          </a:p>
          <a:p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51CB80-6724-4AE9-97E8-C56DAE7BD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73" y="3599661"/>
            <a:ext cx="2602325" cy="25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6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94" y="620376"/>
            <a:ext cx="11540658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6000" dirty="0">
                <a:latin typeface="Print Bold" panose="02000000000000000000" pitchFamily="2" charset="0"/>
              </a:rPr>
              <a:t>Should you ever take the blame for a friend?</a:t>
            </a:r>
          </a:p>
          <a:p>
            <a:pPr marL="0" indent="0">
              <a:buNone/>
            </a:pPr>
            <a:endParaRPr lang="en-GB" sz="6000" dirty="0">
              <a:latin typeface="Print Bold" panose="02000000000000000000" pitchFamily="2" charset="0"/>
            </a:endParaRPr>
          </a:p>
          <a:p>
            <a:pPr marL="0" indent="0">
              <a:buNone/>
            </a:pPr>
            <a:r>
              <a:rPr lang="en-GB" sz="6000" dirty="0">
                <a:latin typeface="Print Bold" panose="02000000000000000000" pitchFamily="2" charset="0"/>
              </a:rPr>
              <a:t>Yes because…</a:t>
            </a:r>
          </a:p>
          <a:p>
            <a:pPr marL="0" indent="0">
              <a:buNone/>
            </a:pPr>
            <a:r>
              <a:rPr lang="en-GB" sz="6000" dirty="0">
                <a:latin typeface="Print Bold" panose="02000000000000000000" pitchFamily="2" charset="0"/>
              </a:rPr>
              <a:t>No because…</a:t>
            </a:r>
          </a:p>
          <a:p>
            <a:pPr marL="0" indent="0">
              <a:buNone/>
            </a:pPr>
            <a:r>
              <a:rPr lang="en-GB" sz="6000" dirty="0">
                <a:latin typeface="Print Bold" panose="02000000000000000000" pitchFamily="2" charset="0"/>
              </a:rPr>
              <a:t>It depends because…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CDFBA8-7FC6-4800-980A-B56EAED1E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953" y="1676221"/>
            <a:ext cx="4121253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95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04723" cy="795169"/>
          </a:xfrm>
        </p:spPr>
        <p:txBody>
          <a:bodyPr/>
          <a:lstStyle/>
          <a:p>
            <a:r>
              <a:rPr lang="en-GB" b="1" dirty="0">
                <a:latin typeface="Print Bold" panose="02000000000000000000" pitchFamily="2" charset="0"/>
              </a:rPr>
              <a:t>Moral dilemma 3: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304" y="885770"/>
            <a:ext cx="11758108" cy="3046988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err="1">
                <a:latin typeface="Print Clearly" panose="02000000000000000000" pitchFamily="2" charset="0"/>
              </a:rPr>
              <a:t>Idriis</a:t>
            </a:r>
            <a:r>
              <a:rPr lang="en-GB" sz="3200" dirty="0">
                <a:latin typeface="Print Clearly" panose="02000000000000000000" pitchFamily="2" charset="0"/>
              </a:rPr>
              <a:t> and Sam are best mates. A new boy, Casper, joins their form group.</a:t>
            </a:r>
          </a:p>
          <a:p>
            <a:r>
              <a:rPr lang="en-GB" sz="3200" dirty="0">
                <a:latin typeface="Print Clearly" panose="02000000000000000000" pitchFamily="2" charset="0"/>
              </a:rPr>
              <a:t>Their form tutor, Miss Kind, asks the boys to look after Casper at break because it is his first day and he doesn’t know anyone.</a:t>
            </a:r>
          </a:p>
          <a:p>
            <a:r>
              <a:rPr lang="en-GB" sz="3200" dirty="0">
                <a:latin typeface="Print Clearly" panose="02000000000000000000" pitchFamily="2" charset="0"/>
              </a:rPr>
              <a:t>Casper is quite shy and comes across as a bit nerdy. </a:t>
            </a:r>
          </a:p>
          <a:p>
            <a:r>
              <a:rPr lang="en-GB" sz="3200" dirty="0" err="1">
                <a:latin typeface="Print Clearly" panose="02000000000000000000" pitchFamily="2" charset="0"/>
              </a:rPr>
              <a:t>Idriis</a:t>
            </a:r>
            <a:r>
              <a:rPr lang="en-GB" sz="3200" dirty="0">
                <a:latin typeface="Print Clearly" panose="02000000000000000000" pitchFamily="2" charset="0"/>
              </a:rPr>
              <a:t> and Sam usually spend their break time trying to chat up the cool girls from their year.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30127" y="4144824"/>
            <a:ext cx="826187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4000" dirty="0">
                <a:latin typeface="Print Clearly" panose="02000000000000000000" pitchFamily="2" charset="0"/>
              </a:rPr>
              <a:t>How might </a:t>
            </a:r>
            <a:r>
              <a:rPr lang="en-GB" sz="4000" dirty="0" err="1">
                <a:latin typeface="Print Clearly" panose="02000000000000000000" pitchFamily="2" charset="0"/>
              </a:rPr>
              <a:t>Idriis</a:t>
            </a:r>
            <a:r>
              <a:rPr lang="en-GB" sz="4000" dirty="0">
                <a:latin typeface="Print Clearly" panose="02000000000000000000" pitchFamily="2" charset="0"/>
              </a:rPr>
              <a:t> and Sam be feeling?</a:t>
            </a:r>
          </a:p>
          <a:p>
            <a:r>
              <a:rPr lang="en-GB" sz="4000" dirty="0">
                <a:latin typeface="Print Clearly" panose="02000000000000000000" pitchFamily="2" charset="0"/>
              </a:rPr>
              <a:t>How might Casper be feeling?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Graphic 6" descr="Two Men">
            <a:extLst>
              <a:ext uri="{FF2B5EF4-FFF2-40B4-BE49-F238E27FC236}">
                <a16:creationId xmlns:a16="http://schemas.microsoft.com/office/drawing/2014/main" id="{D16502F9-4FF6-4F5B-8093-824201DD1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678" y="4144823"/>
            <a:ext cx="1622533" cy="1622533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6B374180-EC68-4CF4-836B-0A5558C3CA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9861" y="5045766"/>
            <a:ext cx="1477617" cy="147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7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850" y="175765"/>
            <a:ext cx="11758108" cy="3170099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>
                <a:latin typeface="Print Clearly" panose="02000000000000000000" pitchFamily="2" charset="0"/>
              </a:rPr>
              <a:t>At break, </a:t>
            </a:r>
            <a:r>
              <a:rPr lang="en-GB" sz="4000" dirty="0" err="1">
                <a:latin typeface="Print Clearly" panose="02000000000000000000" pitchFamily="2" charset="0"/>
              </a:rPr>
              <a:t>Idriis</a:t>
            </a:r>
            <a:r>
              <a:rPr lang="en-GB" sz="4000" dirty="0">
                <a:latin typeface="Print Clearly" panose="02000000000000000000" pitchFamily="2" charset="0"/>
              </a:rPr>
              <a:t> and Sam lose Casper on purpose. They meet up with the cool girls from their year group. They tell the girls what they have done and they all laugh.</a:t>
            </a:r>
          </a:p>
          <a:p>
            <a:r>
              <a:rPr lang="en-GB" sz="4000" dirty="0">
                <a:latin typeface="Print Clearly" panose="02000000000000000000" pitchFamily="2" charset="0"/>
              </a:rPr>
              <a:t>One of the girls, Maria, feels uncomfortable, she has been the new girl herself so she knows how it feels.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6842" y="3943647"/>
            <a:ext cx="85451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How might </a:t>
            </a:r>
            <a:r>
              <a:rPr lang="en-GB" sz="3600" dirty="0" err="1">
                <a:latin typeface="Print Clearly" panose="02000000000000000000" pitchFamily="2" charset="0"/>
              </a:rPr>
              <a:t>Idriis</a:t>
            </a:r>
            <a:r>
              <a:rPr lang="en-GB" sz="3600" dirty="0">
                <a:latin typeface="Print Clearly" panose="02000000000000000000" pitchFamily="2" charset="0"/>
              </a:rPr>
              <a:t> and Sam be feeling?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How might Maria be feeling?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Can you understand why the boys did what they did?</a:t>
            </a:r>
          </a:p>
        </p:txBody>
      </p:sp>
      <p:pic>
        <p:nvPicPr>
          <p:cNvPr id="8" name="Graphic 7" descr="Users">
            <a:extLst>
              <a:ext uri="{FF2B5EF4-FFF2-40B4-BE49-F238E27FC236}">
                <a16:creationId xmlns:a16="http://schemas.microsoft.com/office/drawing/2014/main" id="{4D95033D-F534-4726-A545-D5CFADEAF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991" y="3943647"/>
            <a:ext cx="2524540" cy="252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34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850" y="175765"/>
            <a:ext cx="11758108" cy="3477875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dirty="0">
                <a:latin typeface="Print Clearly" panose="02000000000000000000" pitchFamily="2" charset="0"/>
              </a:rPr>
              <a:t>Maria lives near Casper and bumps into him at the shop, they get talking and Casper tells her how sad and lonely he is.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Maria thinks Casper is a nice person.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Maria is angry with </a:t>
            </a:r>
            <a:r>
              <a:rPr lang="en-GB" sz="4400" dirty="0" err="1">
                <a:latin typeface="Print Clearly" panose="02000000000000000000" pitchFamily="2" charset="0"/>
              </a:rPr>
              <a:t>Idriis</a:t>
            </a:r>
            <a:r>
              <a:rPr lang="en-GB" sz="4400" dirty="0">
                <a:latin typeface="Print Clearly" panose="02000000000000000000" pitchFamily="2" charset="0"/>
              </a:rPr>
              <a:t> and Sam.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94888" y="4024877"/>
            <a:ext cx="60030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4000" dirty="0">
                <a:latin typeface="Print Clearly" panose="02000000000000000000" pitchFamily="2" charset="0"/>
              </a:rPr>
              <a:t>Why does Maria feel angry?</a:t>
            </a:r>
          </a:p>
          <a:p>
            <a:r>
              <a:rPr lang="en-GB" sz="4000" dirty="0">
                <a:latin typeface="Print Clearly" panose="02000000000000000000" pitchFamily="2" charset="0"/>
              </a:rPr>
              <a:t>What should Maria do?</a:t>
            </a:r>
          </a:p>
          <a:p>
            <a:r>
              <a:rPr lang="en-GB" sz="4000" dirty="0">
                <a:latin typeface="Print Clearly" panose="02000000000000000000" pitchFamily="2" charset="0"/>
              </a:rPr>
              <a:t>What would you do?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Graphic 4" descr="Angry Face with No Fill">
            <a:extLst>
              <a:ext uri="{FF2B5EF4-FFF2-40B4-BE49-F238E27FC236}">
                <a16:creationId xmlns:a16="http://schemas.microsoft.com/office/drawing/2014/main" id="{2C645008-5A10-48EF-B2A5-CDCBF89C5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417" y="3832720"/>
            <a:ext cx="1756943" cy="1756943"/>
          </a:xfrm>
          <a:prstGeom prst="rect">
            <a:avLst/>
          </a:prstGeom>
        </p:spPr>
      </p:pic>
      <p:pic>
        <p:nvPicPr>
          <p:cNvPr id="8" name="Graphic 7" descr="Crying Face with No Fill">
            <a:extLst>
              <a:ext uri="{FF2B5EF4-FFF2-40B4-BE49-F238E27FC236}">
                <a16:creationId xmlns:a16="http://schemas.microsoft.com/office/drawing/2014/main" id="{0ECEF40C-9AA7-4B29-B4FB-E629248EB4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7360" y="4829388"/>
            <a:ext cx="1756943" cy="175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81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850" y="175765"/>
            <a:ext cx="11758108" cy="2862322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>
                <a:latin typeface="Print Clearly" panose="02000000000000000000" pitchFamily="2" charset="0"/>
              </a:rPr>
              <a:t>Maria tells Miss Kind what has happened, Miss Kind gives </a:t>
            </a:r>
            <a:r>
              <a:rPr lang="en-GB" sz="3600" dirty="0" err="1">
                <a:latin typeface="Print Clearly" panose="02000000000000000000" pitchFamily="2" charset="0"/>
              </a:rPr>
              <a:t>Idriis</a:t>
            </a:r>
            <a:r>
              <a:rPr lang="en-GB" sz="3600" dirty="0">
                <a:latin typeface="Print Clearly" panose="02000000000000000000" pitchFamily="2" charset="0"/>
              </a:rPr>
              <a:t> and Sam an after school detention.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Miss Kind doesn’t tell the boys how she got her information.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At break time, </a:t>
            </a:r>
            <a:r>
              <a:rPr lang="en-GB" sz="3600" dirty="0" err="1">
                <a:latin typeface="Print Clearly" panose="02000000000000000000" pitchFamily="2" charset="0"/>
              </a:rPr>
              <a:t>Idriis</a:t>
            </a:r>
            <a:r>
              <a:rPr lang="en-GB" sz="3600" dirty="0">
                <a:latin typeface="Print Clearly" panose="02000000000000000000" pitchFamily="2" charset="0"/>
              </a:rPr>
              <a:t> and Sam are with the girls (including Maria), making fun of Casper and calling him names across the canteen.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9221" y="3265915"/>
            <a:ext cx="70819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How might Maria be feeling?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How might Casper be feeling?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Why might the boys be acting this way?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What would you do if you were Maria?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What would you do if you were Casper?</a:t>
            </a:r>
          </a:p>
        </p:txBody>
      </p:sp>
      <p:pic>
        <p:nvPicPr>
          <p:cNvPr id="5" name="Graphic 4" descr="Speech">
            <a:extLst>
              <a:ext uri="{FF2B5EF4-FFF2-40B4-BE49-F238E27FC236}">
                <a16:creationId xmlns:a16="http://schemas.microsoft.com/office/drawing/2014/main" id="{CFF6C58A-CA9D-4B32-A6F9-1E1F9C645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1425" y="3265915"/>
            <a:ext cx="2352261" cy="2352261"/>
          </a:xfrm>
          <a:prstGeom prst="rect">
            <a:avLst/>
          </a:prstGeom>
        </p:spPr>
      </p:pic>
      <p:pic>
        <p:nvPicPr>
          <p:cNvPr id="8" name="Graphic 7" descr="Two Men">
            <a:extLst>
              <a:ext uri="{FF2B5EF4-FFF2-40B4-BE49-F238E27FC236}">
                <a16:creationId xmlns:a16="http://schemas.microsoft.com/office/drawing/2014/main" id="{D3186CE8-D3EC-4173-A5E6-6D8F239F81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45025" y="5192961"/>
            <a:ext cx="1306085" cy="130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0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94" y="487854"/>
            <a:ext cx="9494676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6000" dirty="0">
                <a:latin typeface="Print Bold" panose="02000000000000000000" pitchFamily="2" charset="0"/>
              </a:rPr>
              <a:t>Should you always try to be kind to your peers?</a:t>
            </a:r>
          </a:p>
          <a:p>
            <a:pPr marL="0" indent="0">
              <a:buNone/>
            </a:pPr>
            <a:endParaRPr lang="en-GB" sz="6000" dirty="0">
              <a:latin typeface="Print Bold" panose="02000000000000000000" pitchFamily="2" charset="0"/>
            </a:endParaRPr>
          </a:p>
          <a:p>
            <a:pPr marL="0" indent="0">
              <a:buNone/>
            </a:pPr>
            <a:r>
              <a:rPr lang="en-GB" sz="6000" dirty="0">
                <a:latin typeface="Print Bold" panose="02000000000000000000" pitchFamily="2" charset="0"/>
              </a:rPr>
              <a:t>Yes because…</a:t>
            </a:r>
          </a:p>
          <a:p>
            <a:pPr marL="0" indent="0">
              <a:buNone/>
            </a:pPr>
            <a:r>
              <a:rPr lang="en-GB" sz="6000" dirty="0">
                <a:latin typeface="Print Bold" panose="02000000000000000000" pitchFamily="2" charset="0"/>
              </a:rPr>
              <a:t>No because…</a:t>
            </a:r>
          </a:p>
          <a:p>
            <a:pPr marL="0" indent="0">
              <a:buNone/>
            </a:pPr>
            <a:r>
              <a:rPr lang="en-GB" sz="6000" dirty="0">
                <a:latin typeface="Print Bold" panose="02000000000000000000" pitchFamily="2" charset="0"/>
              </a:rPr>
              <a:t>It depends because…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94" y="89212"/>
            <a:ext cx="9406943" cy="177409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1AB4D5E-826B-415A-BA99-3AAF0071E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710" y="1820232"/>
            <a:ext cx="4121253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83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84" y="120789"/>
            <a:ext cx="9404723" cy="899628"/>
          </a:xfrm>
        </p:spPr>
        <p:txBody>
          <a:bodyPr>
            <a:noAutofit/>
          </a:bodyPr>
          <a:lstStyle/>
          <a:p>
            <a:r>
              <a:rPr lang="en-GB" sz="5400" dirty="0">
                <a:latin typeface="Print Bold" panose="02000000000000000000" pitchFamily="2" charset="0"/>
              </a:rPr>
              <a:t>For example…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8184" y="1163511"/>
            <a:ext cx="11695277" cy="5262979"/>
          </a:xfrm>
          <a:prstGeom prst="rect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latin typeface="Print Clearly" panose="02000000000000000000" pitchFamily="2" charset="0"/>
              </a:rPr>
              <a:t>Your teacher has told you they are setting a test for the following week. </a:t>
            </a:r>
          </a:p>
          <a:p>
            <a:r>
              <a:rPr lang="en-GB" sz="4800" dirty="0">
                <a:latin typeface="Print Clearly" panose="02000000000000000000" pitchFamily="2" charset="0"/>
              </a:rPr>
              <a:t>The papers are on her desk ready to give to the class.</a:t>
            </a:r>
          </a:p>
          <a:p>
            <a:r>
              <a:rPr lang="en-GB" sz="4800" dirty="0">
                <a:latin typeface="Print Clearly" panose="02000000000000000000" pitchFamily="2" charset="0"/>
              </a:rPr>
              <a:t>During a computer lesson the teacher asks you to pop back into the classroom to collect something, would you sneak a peak at the test paper?</a:t>
            </a:r>
          </a:p>
        </p:txBody>
      </p:sp>
    </p:spTree>
    <p:extLst>
      <p:ext uri="{BB962C8B-B14F-4D97-AF65-F5344CB8AC3E}">
        <p14:creationId xmlns:p14="http://schemas.microsoft.com/office/powerpoint/2010/main" val="69425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791" y="108160"/>
            <a:ext cx="9404723" cy="1256813"/>
          </a:xfrm>
        </p:spPr>
        <p:txBody>
          <a:bodyPr>
            <a:normAutofit/>
          </a:bodyPr>
          <a:lstStyle/>
          <a:p>
            <a:r>
              <a:rPr lang="en-GB" b="1" dirty="0">
                <a:latin typeface="Print Bold" panose="02000000000000000000" pitchFamily="2" charset="0"/>
              </a:rPr>
              <a:t>Moral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21" y="1180535"/>
            <a:ext cx="11650687" cy="5569305"/>
          </a:xfrm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>
                <a:latin typeface="Print Clearly" panose="02000000000000000000" pitchFamily="2" charset="0"/>
              </a:rPr>
              <a:t>We have looked at 3 different moral dilemmas.</a:t>
            </a:r>
          </a:p>
          <a:p>
            <a:pPr marL="0" indent="0">
              <a:buNone/>
            </a:pPr>
            <a:r>
              <a:rPr lang="en-GB" sz="3600" dirty="0">
                <a:latin typeface="Print Clearly" panose="02000000000000000000" pitchFamily="2" charset="0"/>
              </a:rPr>
              <a:t>We have thought about the outcomes for each.</a:t>
            </a:r>
          </a:p>
          <a:p>
            <a:pPr marL="0" indent="0">
              <a:buNone/>
            </a:pPr>
            <a:r>
              <a:rPr lang="en-GB" sz="3600" b="1" u="sng" dirty="0">
                <a:latin typeface="Print Clearly" panose="02000000000000000000" pitchFamily="2" charset="0"/>
              </a:rPr>
              <a:t>Now it’s your turn!</a:t>
            </a:r>
          </a:p>
          <a:p>
            <a:pPr marL="0" indent="0">
              <a:buNone/>
            </a:pPr>
            <a:r>
              <a:rPr lang="en-GB" sz="3600" dirty="0">
                <a:latin typeface="Print Clearly" panose="02000000000000000000" pitchFamily="2" charset="0"/>
              </a:rPr>
              <a:t>Write an education moral dilemma on a piece of paper, your teacher will collect these in.</a:t>
            </a:r>
          </a:p>
          <a:p>
            <a:pPr marL="0" indent="0">
              <a:buNone/>
            </a:pPr>
            <a:r>
              <a:rPr lang="en-GB" sz="3600" dirty="0">
                <a:latin typeface="Print Clearly" panose="02000000000000000000" pitchFamily="2" charset="0"/>
              </a:rPr>
              <a:t>You can then either look at the dilemmas in small groups</a:t>
            </a:r>
          </a:p>
          <a:p>
            <a:pPr marL="0" indent="0">
              <a:buNone/>
            </a:pPr>
            <a:r>
              <a:rPr lang="en-GB" sz="3600" dirty="0">
                <a:latin typeface="Print Clearly" panose="02000000000000000000" pitchFamily="2" charset="0"/>
              </a:rPr>
              <a:t>Or</a:t>
            </a:r>
          </a:p>
          <a:p>
            <a:pPr marL="0" indent="0">
              <a:buNone/>
            </a:pPr>
            <a:r>
              <a:rPr lang="en-GB" sz="3600" dirty="0">
                <a:latin typeface="Print Clearly" panose="02000000000000000000" pitchFamily="2" charset="0"/>
              </a:rPr>
              <a:t>Your teacher can read each dilemma out individually</a:t>
            </a:r>
          </a:p>
          <a:p>
            <a:pPr marL="0" indent="0">
              <a:buNone/>
            </a:pPr>
            <a:r>
              <a:rPr lang="en-GB" sz="3600" dirty="0">
                <a:latin typeface="Print Clearly" panose="02000000000000000000" pitchFamily="2" charset="0"/>
              </a:rPr>
              <a:t>WHAT SHOULD HAPPEN IN EACH CASE, YOU DECIDE!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6A02A1-7503-4CA7-98A5-8B6353F26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3514" y="4694943"/>
            <a:ext cx="1914660" cy="191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76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7442"/>
          </a:xfrm>
        </p:spPr>
        <p:txBody>
          <a:bodyPr/>
          <a:lstStyle/>
          <a:p>
            <a:r>
              <a:rPr lang="en-GB" b="1" dirty="0">
                <a:latin typeface="Print Bold" panose="02000000000000000000" pitchFamily="2" charset="0"/>
              </a:rPr>
              <a:t>Final reflection…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1DBCBD5F-C323-422F-98D2-7DD691683C5C}"/>
              </a:ext>
            </a:extLst>
          </p:cNvPr>
          <p:cNvSpPr/>
          <p:nvPr/>
        </p:nvSpPr>
        <p:spPr>
          <a:xfrm>
            <a:off x="2825958" y="1083365"/>
            <a:ext cx="8719931" cy="4691269"/>
          </a:xfrm>
          <a:prstGeom prst="cloudCallout">
            <a:avLst>
              <a:gd name="adj1" fmla="val -67186"/>
              <a:gd name="adj2" fmla="val 62500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ysClr val="windowText" lastClr="000000"/>
                </a:solidFill>
                <a:latin typeface="Print Bold" panose="02000000000000000000" pitchFamily="2" charset="0"/>
              </a:rPr>
              <a:t>Is doing the right thing always easy? </a:t>
            </a:r>
          </a:p>
        </p:txBody>
      </p:sp>
    </p:spTree>
    <p:extLst>
      <p:ext uri="{BB962C8B-B14F-4D97-AF65-F5344CB8AC3E}">
        <p14:creationId xmlns:p14="http://schemas.microsoft.com/office/powerpoint/2010/main" val="898606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AC9D-8B0B-4770-8351-143A4669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>
                <a:latin typeface="Print Bold" panose="02000000000000000000" pitchFamily="2" charset="0"/>
              </a:rPr>
              <a:t>Teacher tips: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A9B90-5CE1-4BE3-9D44-818D5C705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825625"/>
            <a:ext cx="10810461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dirty="0">
                <a:latin typeface="Print Clearly" panose="02000000000000000000" pitchFamily="2" charset="0"/>
              </a:rPr>
              <a:t>This lesson should be quite self explanatory to follow.</a:t>
            </a:r>
          </a:p>
          <a:p>
            <a:pPr marL="0" indent="0">
              <a:buNone/>
            </a:pPr>
            <a:r>
              <a:rPr lang="en-GB" sz="4000" dirty="0">
                <a:latin typeface="Print Clearly" panose="02000000000000000000" pitchFamily="2" charset="0"/>
              </a:rPr>
              <a:t>It will work best if students are given time to discuss the questions in groups before feeding back as a whole class.</a:t>
            </a:r>
          </a:p>
          <a:p>
            <a:pPr marL="0" indent="0">
              <a:buNone/>
            </a:pPr>
            <a:r>
              <a:rPr lang="en-GB" sz="4000" dirty="0">
                <a:latin typeface="Print Clearly" panose="02000000000000000000" pitchFamily="2" charset="0"/>
              </a:rPr>
              <a:t>The idea of this lesson is to teach empathy, something that doesn’t always come naturally. Encourage students to analyse why people may act differently in each situation.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0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61" y="205164"/>
            <a:ext cx="11754678" cy="1400530"/>
          </a:xfrm>
        </p:spPr>
        <p:txBody>
          <a:bodyPr>
            <a:noAutofit/>
          </a:bodyPr>
          <a:lstStyle/>
          <a:p>
            <a:pPr algn="ctr"/>
            <a:r>
              <a:rPr lang="en-GB" sz="5400" dirty="0">
                <a:latin typeface="Print Bold" panose="02000000000000000000" pitchFamily="2" charset="0"/>
              </a:rPr>
              <a:t>We are going to be looking at common moral dilemmas that might come up at school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8052" y="2205318"/>
            <a:ext cx="11655287" cy="3785652"/>
          </a:xfrm>
          <a:prstGeom prst="rect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latin typeface="Print Clearly" panose="02000000000000000000" pitchFamily="2" charset="0"/>
              </a:rPr>
              <a:t>First we need to think about why different people have different experiences at school.</a:t>
            </a:r>
          </a:p>
          <a:p>
            <a:r>
              <a:rPr lang="en-GB" sz="4800" dirty="0">
                <a:latin typeface="Print Clearly" panose="02000000000000000000" pitchFamily="2" charset="0"/>
              </a:rPr>
              <a:t>Work in pairs/small groups to brainstorm your ideas.</a:t>
            </a:r>
          </a:p>
          <a:p>
            <a:r>
              <a:rPr lang="en-GB" sz="4800" dirty="0">
                <a:latin typeface="Print Clearly" panose="02000000000000000000" pitchFamily="2" charset="0"/>
              </a:rPr>
              <a:t>Be ready to feedback.</a:t>
            </a:r>
          </a:p>
        </p:txBody>
      </p:sp>
      <p:pic>
        <p:nvPicPr>
          <p:cNvPr id="6" name="Graphic 5" descr="Users">
            <a:extLst>
              <a:ext uri="{FF2B5EF4-FFF2-40B4-BE49-F238E27FC236}">
                <a16:creationId xmlns:a16="http://schemas.microsoft.com/office/drawing/2014/main" id="{9A7188CF-DAD7-4009-8D2F-D472A73C8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56035" y="4516629"/>
            <a:ext cx="2246244" cy="224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4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04723" cy="795169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Print Bold" panose="02000000000000000000" pitchFamily="2" charset="0"/>
              </a:rPr>
              <a:t>Moral dilemma 1: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638" y="1011219"/>
            <a:ext cx="11758108" cy="2308324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>
                <a:latin typeface="Print Clearly" panose="02000000000000000000" pitchFamily="2" charset="0"/>
              </a:rPr>
              <a:t>Eleni and Oliver are sat next to each other during a year 9 mock exam.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Eleni is stuck on a 6 mark question, she can see Oliver’s answer perfectly. Oliver is very clever.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30127" y="3676684"/>
            <a:ext cx="82618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How might Eleni be feeling?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In this situation, would you be tempted to look at Oliver’s paper?</a:t>
            </a:r>
          </a:p>
        </p:txBody>
      </p:sp>
      <p:pic>
        <p:nvPicPr>
          <p:cNvPr id="7" name="Graphic 6" descr="Document">
            <a:extLst>
              <a:ext uri="{FF2B5EF4-FFF2-40B4-BE49-F238E27FC236}">
                <a16:creationId xmlns:a16="http://schemas.microsoft.com/office/drawing/2014/main" id="{64F8CE43-DFFA-4627-8537-330DBC976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8174" y="3535593"/>
            <a:ext cx="3077242" cy="307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4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449" y="295446"/>
            <a:ext cx="11903102" cy="2077492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300" dirty="0">
                <a:latin typeface="Print Clearly" panose="02000000000000000000" pitchFamily="2" charset="0"/>
              </a:rPr>
              <a:t>Eleni decides that she will copy. She copies down the answer word for word onto her exam paper.</a:t>
            </a:r>
          </a:p>
          <a:p>
            <a:r>
              <a:rPr lang="en-GB" sz="4300" dirty="0">
                <a:latin typeface="Print Clearly" panose="02000000000000000000" pitchFamily="2" charset="0"/>
              </a:rPr>
              <a:t>Oliver glances across and sees that Eleni has copied him.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5678" y="2961569"/>
            <a:ext cx="82618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4800" dirty="0">
                <a:latin typeface="Print Clearly" panose="02000000000000000000" pitchFamily="2" charset="0"/>
              </a:rPr>
              <a:t>Why do you think Eleni made that decision?</a:t>
            </a:r>
          </a:p>
          <a:p>
            <a:r>
              <a:rPr lang="en-GB" sz="4800" dirty="0">
                <a:latin typeface="Print Clearly" panose="02000000000000000000" pitchFamily="2" charset="0"/>
              </a:rPr>
              <a:t>How do you think Oliver feels?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BB47FA-6F4C-43F8-A68C-7B9360DEA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98" y="3255749"/>
            <a:ext cx="3299488" cy="330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946" y="414716"/>
            <a:ext cx="11758108" cy="2123658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dirty="0">
                <a:latin typeface="Print Clearly" panose="02000000000000000000" pitchFamily="2" charset="0"/>
              </a:rPr>
              <a:t>When their teacher marks their exam papers, she notices that their 6 mark question is exactly the same.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She keeps them both in at break time to speak to them.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79116" y="3172738"/>
            <a:ext cx="82618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How might both pupils be feeling?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What should Eleni do?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What should Oliver do?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What would you do in both situations?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Graphic 4" descr="Woman">
            <a:extLst>
              <a:ext uri="{FF2B5EF4-FFF2-40B4-BE49-F238E27FC236}">
                <a16:creationId xmlns:a16="http://schemas.microsoft.com/office/drawing/2014/main" id="{15ABC5F6-AD35-41C1-A570-E8F9FC7F66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290" r="16126"/>
          <a:stretch/>
        </p:blipFill>
        <p:spPr>
          <a:xfrm>
            <a:off x="834888" y="2907694"/>
            <a:ext cx="2292626" cy="372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0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1" y="268942"/>
            <a:ext cx="11758108" cy="3170099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>
                <a:latin typeface="Print Clearly" panose="02000000000000000000" pitchFamily="2" charset="0"/>
              </a:rPr>
              <a:t>Oliver doesn’t want an argument with Eleni so says nothing.</a:t>
            </a:r>
          </a:p>
          <a:p>
            <a:r>
              <a:rPr lang="en-GB" sz="4000" dirty="0">
                <a:latin typeface="Print Clearly" panose="02000000000000000000" pitchFamily="2" charset="0"/>
              </a:rPr>
              <a:t>Eleni doesn’t want to get into trouble, so says nothing.</a:t>
            </a:r>
          </a:p>
          <a:p>
            <a:r>
              <a:rPr lang="en-GB" sz="4000" dirty="0">
                <a:latin typeface="Print Clearly" panose="02000000000000000000" pitchFamily="2" charset="0"/>
              </a:rPr>
              <a:t>Their teacher is very angry, she decides to deduct the marks from that particular question. This means that Mark gets a 5 when he should have received a 6.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4309" y="3735677"/>
            <a:ext cx="826187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Did Oliver make the right decision?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Should Eleni have told the truth?</a:t>
            </a:r>
          </a:p>
          <a:p>
            <a:r>
              <a:rPr lang="en-GB" sz="4400" dirty="0">
                <a:latin typeface="Print Clearly" panose="02000000000000000000" pitchFamily="2" charset="0"/>
              </a:rPr>
              <a:t>What would you have done?</a:t>
            </a:r>
          </a:p>
          <a:p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Graphic 4" descr="Contract">
            <a:extLst>
              <a:ext uri="{FF2B5EF4-FFF2-40B4-BE49-F238E27FC236}">
                <a16:creationId xmlns:a16="http://schemas.microsoft.com/office/drawing/2014/main" id="{BA45696B-0460-48C7-AD23-E305C67849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6712" y="3735676"/>
            <a:ext cx="2853381" cy="285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8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66" y="324094"/>
            <a:ext cx="12099234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5800" dirty="0">
                <a:latin typeface="Print Bold" panose="02000000000000000000" pitchFamily="2" charset="0"/>
              </a:rPr>
              <a:t>Is it ever ok to ‘sneak a peak’ at someone's test paper?</a:t>
            </a:r>
          </a:p>
          <a:p>
            <a:pPr marL="0" indent="0">
              <a:buNone/>
            </a:pPr>
            <a:endParaRPr lang="en-GB" sz="5800" dirty="0">
              <a:latin typeface="Print Bold" panose="02000000000000000000" pitchFamily="2" charset="0"/>
            </a:endParaRPr>
          </a:p>
          <a:p>
            <a:pPr marL="0" indent="0">
              <a:buNone/>
            </a:pPr>
            <a:r>
              <a:rPr lang="en-GB" sz="5800" dirty="0">
                <a:latin typeface="Print Bold" panose="02000000000000000000" pitchFamily="2" charset="0"/>
              </a:rPr>
              <a:t>Yes because…</a:t>
            </a:r>
          </a:p>
          <a:p>
            <a:pPr marL="0" indent="0">
              <a:buNone/>
            </a:pPr>
            <a:r>
              <a:rPr lang="en-GB" sz="5800" dirty="0">
                <a:latin typeface="Print Bold" panose="02000000000000000000" pitchFamily="2" charset="0"/>
              </a:rPr>
              <a:t>No because…</a:t>
            </a:r>
          </a:p>
          <a:p>
            <a:pPr marL="0" indent="0">
              <a:buNone/>
            </a:pPr>
            <a:r>
              <a:rPr lang="en-GB" sz="5800" dirty="0">
                <a:latin typeface="Print Bold" panose="02000000000000000000" pitchFamily="2" charset="0"/>
              </a:rPr>
              <a:t>It depends because…</a:t>
            </a:r>
          </a:p>
        </p:txBody>
      </p:sp>
      <p:pic>
        <p:nvPicPr>
          <p:cNvPr id="6" name="Graphic 5" descr="Thought bubble">
            <a:extLst>
              <a:ext uri="{FF2B5EF4-FFF2-40B4-BE49-F238E27FC236}">
                <a16:creationId xmlns:a16="http://schemas.microsoft.com/office/drawing/2014/main" id="{A5A460E9-466E-41AE-B56B-BE9D2B937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2192" y="2090531"/>
            <a:ext cx="4118112" cy="411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64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04723" cy="795169"/>
          </a:xfrm>
        </p:spPr>
        <p:txBody>
          <a:bodyPr/>
          <a:lstStyle/>
          <a:p>
            <a:r>
              <a:rPr lang="en-GB" b="1" dirty="0">
                <a:latin typeface="Print Bold" panose="02000000000000000000" pitchFamily="2" charset="0"/>
              </a:rPr>
              <a:t>Moral dilemma 2: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304" y="885770"/>
            <a:ext cx="11758108" cy="3970318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>
                <a:latin typeface="Print Clearly" panose="02000000000000000000" pitchFamily="2" charset="0"/>
              </a:rPr>
              <a:t>Willow and Emma are best friends. They sit together in geography. Their normal class teacher Miss Globe is away, so they have a supply teacher. Willow has 4 negative comments in her school planner, Emma has one. If the girls get 5 negative comments, they will get a detention after school. The supply teacher wants to give Willow a comment for talking, Willow asks Emma to swap planners so that she wont get her 5</a:t>
            </a:r>
            <a:r>
              <a:rPr lang="en-GB" sz="3600" baseline="30000" dirty="0">
                <a:latin typeface="Print Clearly" panose="02000000000000000000" pitchFamily="2" charset="0"/>
              </a:rPr>
              <a:t>th</a:t>
            </a:r>
            <a:r>
              <a:rPr lang="en-GB" sz="3600" dirty="0">
                <a:latin typeface="Print Clearly" panose="02000000000000000000" pitchFamily="2" charset="0"/>
              </a:rPr>
              <a:t> comment.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5095067"/>
            <a:ext cx="82618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Print Clearly" panose="02000000000000000000" pitchFamily="2" charset="0"/>
              </a:rPr>
              <a:t>Discuss: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How might Kirsty be feeling?</a:t>
            </a:r>
          </a:p>
          <a:p>
            <a:r>
              <a:rPr lang="en-GB" sz="3600" dirty="0">
                <a:latin typeface="Print Clearly" panose="02000000000000000000" pitchFamily="2" charset="0"/>
              </a:rPr>
              <a:t>How might Sophie be feeling?</a:t>
            </a:r>
            <a:endParaRPr lang="en-GB" dirty="0"/>
          </a:p>
        </p:txBody>
      </p:sp>
      <p:pic>
        <p:nvPicPr>
          <p:cNvPr id="7" name="Graphic 6" descr="Open Book">
            <a:extLst>
              <a:ext uri="{FF2B5EF4-FFF2-40B4-BE49-F238E27FC236}">
                <a16:creationId xmlns:a16="http://schemas.microsoft.com/office/drawing/2014/main" id="{708E8F0C-6525-4D35-AA81-DFFFBA28B5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469" b="9237"/>
          <a:stretch/>
        </p:blipFill>
        <p:spPr>
          <a:xfrm>
            <a:off x="2131325" y="4946689"/>
            <a:ext cx="2195016" cy="178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7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1326</Words>
  <Application>Microsoft Office PowerPoint</Application>
  <PresentationFormat>Widescreen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Print Bold</vt:lpstr>
      <vt:lpstr>Print Clearly</vt:lpstr>
      <vt:lpstr>Office Theme</vt:lpstr>
      <vt:lpstr>What is a moral dilemma? </vt:lpstr>
      <vt:lpstr>For example…</vt:lpstr>
      <vt:lpstr>We are going to be looking at common moral dilemmas that might come up at school</vt:lpstr>
      <vt:lpstr>Moral dilemma 1:</vt:lpstr>
      <vt:lpstr>PowerPoint Presentation</vt:lpstr>
      <vt:lpstr>PowerPoint Presentation</vt:lpstr>
      <vt:lpstr>PowerPoint Presentation</vt:lpstr>
      <vt:lpstr>PowerPoint Presentation</vt:lpstr>
      <vt:lpstr>Moral dilemma 2: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Moral dilemma 3:</vt:lpstr>
      <vt:lpstr>PowerPoint Presentation</vt:lpstr>
      <vt:lpstr>PowerPoint Presentation</vt:lpstr>
      <vt:lpstr>PowerPoint Presentation</vt:lpstr>
      <vt:lpstr>PowerPoint Presentation</vt:lpstr>
      <vt:lpstr>Moral dilemmas</vt:lpstr>
      <vt:lpstr>Final reflection…</vt:lpstr>
      <vt:lpstr>Teacher tips: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Coaching: year 8</dc:title>
  <dc:creator>Mrs Allchin</dc:creator>
  <cp:lastModifiedBy>Kelly Allchin</cp:lastModifiedBy>
  <cp:revision>27</cp:revision>
  <dcterms:created xsi:type="dcterms:W3CDTF">2015-12-02T13:02:53Z</dcterms:created>
  <dcterms:modified xsi:type="dcterms:W3CDTF">2018-09-30T12:26:55Z</dcterms:modified>
</cp:coreProperties>
</file>