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5B7C5-EB1D-4ED2-B407-F690C706377A}" type="datetimeFigureOut">
              <a:rPr lang="en-GB" smtClean="0"/>
              <a:t>04/11/2018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C581E-71C2-4D68-8158-C8F6D5D2A387}" type="slidenum">
              <a:rPr lang="en-GB" smtClean="0"/>
              <a:t>‹#›</a:t>
            </a:fld>
            <a:endParaRPr lang="en-GB"/>
          </a:p>
        </p:txBody>
      </p:sp>
    </p:spTree>
    <p:extLst>
      <p:ext uri="{BB962C8B-B14F-4D97-AF65-F5344CB8AC3E}">
        <p14:creationId xmlns:p14="http://schemas.microsoft.com/office/powerpoint/2010/main" val="203412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students to reflect back to when they started school. Who were their friends? What were their hobbies? etc</a:t>
            </a:r>
          </a:p>
        </p:txBody>
      </p:sp>
      <p:sp>
        <p:nvSpPr>
          <p:cNvPr id="4" name="Slide Number Placeholder 3"/>
          <p:cNvSpPr>
            <a:spLocks noGrp="1"/>
          </p:cNvSpPr>
          <p:nvPr>
            <p:ph type="sldNum" sz="quarter" idx="5"/>
          </p:nvPr>
        </p:nvSpPr>
        <p:spPr/>
        <p:txBody>
          <a:bodyPr/>
          <a:lstStyle/>
          <a:p>
            <a:fld id="{00BC581E-71C2-4D68-8158-C8F6D5D2A387}" type="slidenum">
              <a:rPr lang="en-GB" smtClean="0"/>
              <a:t>2</a:t>
            </a:fld>
            <a:endParaRPr lang="en-GB"/>
          </a:p>
        </p:txBody>
      </p:sp>
    </p:spTree>
    <p:extLst>
      <p:ext uri="{BB962C8B-B14F-4D97-AF65-F5344CB8AC3E}">
        <p14:creationId xmlns:p14="http://schemas.microsoft.com/office/powerpoint/2010/main" val="127497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students to think about who they are now. This is their identity. How would they describe themselves?</a:t>
            </a:r>
          </a:p>
        </p:txBody>
      </p:sp>
      <p:sp>
        <p:nvSpPr>
          <p:cNvPr id="4" name="Slide Number Placeholder 3"/>
          <p:cNvSpPr>
            <a:spLocks noGrp="1"/>
          </p:cNvSpPr>
          <p:nvPr>
            <p:ph type="sldNum" sz="quarter" idx="5"/>
          </p:nvPr>
        </p:nvSpPr>
        <p:spPr/>
        <p:txBody>
          <a:bodyPr/>
          <a:lstStyle/>
          <a:p>
            <a:fld id="{00BC581E-71C2-4D68-8158-C8F6D5D2A387}" type="slidenum">
              <a:rPr lang="en-GB" smtClean="0"/>
              <a:t>3</a:t>
            </a:fld>
            <a:endParaRPr lang="en-GB"/>
          </a:p>
        </p:txBody>
      </p:sp>
    </p:spTree>
    <p:extLst>
      <p:ext uri="{BB962C8B-B14F-4D97-AF65-F5344CB8AC3E}">
        <p14:creationId xmlns:p14="http://schemas.microsoft.com/office/powerpoint/2010/main" val="39603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students to think about a full life span, not just teen years. For example parent, career etc. It might be useful for the teacher to share aspects of their identity if they feel comfortable. </a:t>
            </a:r>
          </a:p>
        </p:txBody>
      </p:sp>
      <p:sp>
        <p:nvSpPr>
          <p:cNvPr id="4" name="Slide Number Placeholder 3"/>
          <p:cNvSpPr>
            <a:spLocks noGrp="1"/>
          </p:cNvSpPr>
          <p:nvPr>
            <p:ph type="sldNum" sz="quarter" idx="5"/>
          </p:nvPr>
        </p:nvSpPr>
        <p:spPr/>
        <p:txBody>
          <a:bodyPr/>
          <a:lstStyle/>
          <a:p>
            <a:fld id="{00BC581E-71C2-4D68-8158-C8F6D5D2A387}" type="slidenum">
              <a:rPr lang="en-GB" smtClean="0"/>
              <a:t>4</a:t>
            </a:fld>
            <a:endParaRPr lang="en-GB"/>
          </a:p>
        </p:txBody>
      </p:sp>
    </p:spTree>
    <p:extLst>
      <p:ext uri="{BB962C8B-B14F-4D97-AF65-F5344CB8AC3E}">
        <p14:creationId xmlns:p14="http://schemas.microsoft.com/office/powerpoint/2010/main" val="93204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should be printed out A3 for students to complete. They may need some terms explaining. Ensure this is completed in a safe environment, students should be given the option to opt out of some if they need and for ethnicity/nationality there may be some confusion/differences. Once complete, it is nice for students to read each others work (if comfortable) or sheets can be placed around the room for students to ‘guess’ the person. </a:t>
            </a:r>
          </a:p>
        </p:txBody>
      </p:sp>
      <p:sp>
        <p:nvSpPr>
          <p:cNvPr id="4" name="Slide Number Placeholder 3"/>
          <p:cNvSpPr>
            <a:spLocks noGrp="1"/>
          </p:cNvSpPr>
          <p:nvPr>
            <p:ph type="sldNum" sz="quarter" idx="5"/>
          </p:nvPr>
        </p:nvSpPr>
        <p:spPr/>
        <p:txBody>
          <a:bodyPr/>
          <a:lstStyle/>
          <a:p>
            <a:fld id="{00BC581E-71C2-4D68-8158-C8F6D5D2A387}" type="slidenum">
              <a:rPr lang="en-GB" smtClean="0"/>
              <a:t>5</a:t>
            </a:fld>
            <a:endParaRPr lang="en-GB"/>
          </a:p>
        </p:txBody>
      </p:sp>
    </p:spTree>
    <p:extLst>
      <p:ext uri="{BB962C8B-B14F-4D97-AF65-F5344CB8AC3E}">
        <p14:creationId xmlns:p14="http://schemas.microsoft.com/office/powerpoint/2010/main" val="120251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can be completed verbally or in workbooks if used. Discussion should highlight how life experiences and beliefs will determine how important certain factors are e.g. a white person who has never experienced racism may not determine race as important compared to someone of ethnic minority who has experienced racism. It is nice to share opinions once complete, if students are comfortable. </a:t>
            </a:r>
          </a:p>
        </p:txBody>
      </p:sp>
      <p:sp>
        <p:nvSpPr>
          <p:cNvPr id="4" name="Slide Number Placeholder 3"/>
          <p:cNvSpPr>
            <a:spLocks noGrp="1"/>
          </p:cNvSpPr>
          <p:nvPr>
            <p:ph type="sldNum" sz="quarter" idx="5"/>
          </p:nvPr>
        </p:nvSpPr>
        <p:spPr/>
        <p:txBody>
          <a:bodyPr/>
          <a:lstStyle/>
          <a:p>
            <a:fld id="{00BC581E-71C2-4D68-8158-C8F6D5D2A387}" type="slidenum">
              <a:rPr lang="en-GB" smtClean="0"/>
              <a:t>6</a:t>
            </a:fld>
            <a:endParaRPr lang="en-GB"/>
          </a:p>
        </p:txBody>
      </p:sp>
    </p:spTree>
    <p:extLst>
      <p:ext uri="{BB962C8B-B14F-4D97-AF65-F5344CB8AC3E}">
        <p14:creationId xmlns:p14="http://schemas.microsoft.com/office/powerpoint/2010/main" val="232031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reflection – slide printed out A4, students reflect in the lesson and use this reflection to write a statement or paragraph describing/explaining their identity. </a:t>
            </a:r>
          </a:p>
        </p:txBody>
      </p:sp>
      <p:sp>
        <p:nvSpPr>
          <p:cNvPr id="4" name="Slide Number Placeholder 3"/>
          <p:cNvSpPr>
            <a:spLocks noGrp="1"/>
          </p:cNvSpPr>
          <p:nvPr>
            <p:ph type="sldNum" sz="quarter" idx="5"/>
          </p:nvPr>
        </p:nvSpPr>
        <p:spPr/>
        <p:txBody>
          <a:bodyPr/>
          <a:lstStyle/>
          <a:p>
            <a:fld id="{00BC581E-71C2-4D68-8158-C8F6D5D2A387}" type="slidenum">
              <a:rPr lang="en-GB" smtClean="0"/>
              <a:t>7</a:t>
            </a:fld>
            <a:endParaRPr lang="en-GB"/>
          </a:p>
        </p:txBody>
      </p:sp>
    </p:spTree>
    <p:extLst>
      <p:ext uri="{BB962C8B-B14F-4D97-AF65-F5344CB8AC3E}">
        <p14:creationId xmlns:p14="http://schemas.microsoft.com/office/powerpoint/2010/main" val="2674948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21742-C0D8-40C8-8832-A8FE18459F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E32A03-2D2D-4834-8839-4B702C819D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933F56-D3C0-4D3B-A91B-4853AD21BD50}"/>
              </a:ext>
            </a:extLst>
          </p:cNvPr>
          <p:cNvSpPr>
            <a:spLocks noGrp="1"/>
          </p:cNvSpPr>
          <p:nvPr>
            <p:ph type="dt" sz="half" idx="10"/>
          </p:nvPr>
        </p:nvSpPr>
        <p:spPr/>
        <p:txBody>
          <a:bodyPr/>
          <a:lstStyle/>
          <a:p>
            <a:fld id="{B172C2DF-7DE2-4C67-9BF6-D42CB6387559}" type="datetimeFigureOut">
              <a:rPr lang="en-GB" smtClean="0"/>
              <a:t>04/11/2018</a:t>
            </a:fld>
            <a:endParaRPr lang="en-GB"/>
          </a:p>
        </p:txBody>
      </p:sp>
      <p:sp>
        <p:nvSpPr>
          <p:cNvPr id="5" name="Footer Placeholder 4">
            <a:extLst>
              <a:ext uri="{FF2B5EF4-FFF2-40B4-BE49-F238E27FC236}">
                <a16:creationId xmlns:a16="http://schemas.microsoft.com/office/drawing/2014/main" id="{30025ED4-F06D-47B9-904F-393FEE19CB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D1911-B32C-4553-81C7-459A9E29E467}"/>
              </a:ext>
            </a:extLst>
          </p:cNvPr>
          <p:cNvSpPr>
            <a:spLocks noGrp="1"/>
          </p:cNvSpPr>
          <p:nvPr>
            <p:ph type="sldNum" sz="quarter" idx="12"/>
          </p:nvPr>
        </p:nvSpPr>
        <p:spPr/>
        <p:txBody>
          <a:bodyPr/>
          <a:lstStyle/>
          <a:p>
            <a:fld id="{1DD42D58-8170-4CAD-AC71-7226E250E188}" type="slidenum">
              <a:rPr lang="en-GB" smtClean="0"/>
              <a:t>‹#›</a:t>
            </a:fld>
            <a:endParaRPr lang="en-GB"/>
          </a:p>
        </p:txBody>
      </p:sp>
    </p:spTree>
    <p:extLst>
      <p:ext uri="{BB962C8B-B14F-4D97-AF65-F5344CB8AC3E}">
        <p14:creationId xmlns:p14="http://schemas.microsoft.com/office/powerpoint/2010/main" val="11111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173B-A61B-4A69-8057-30BA295582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FB6D62-B043-4382-97A5-2402D8CFE4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4346E5-FAE3-430E-9A9F-CB4EA45E935F}"/>
              </a:ext>
            </a:extLst>
          </p:cNvPr>
          <p:cNvSpPr>
            <a:spLocks noGrp="1"/>
          </p:cNvSpPr>
          <p:nvPr>
            <p:ph type="dt" sz="half" idx="10"/>
          </p:nvPr>
        </p:nvSpPr>
        <p:spPr/>
        <p:txBody>
          <a:bodyPr/>
          <a:lstStyle/>
          <a:p>
            <a:fld id="{B172C2DF-7DE2-4C67-9BF6-D42CB6387559}" type="datetimeFigureOut">
              <a:rPr lang="en-GB" smtClean="0"/>
              <a:t>04/11/2018</a:t>
            </a:fld>
            <a:endParaRPr lang="en-GB"/>
          </a:p>
        </p:txBody>
      </p:sp>
      <p:sp>
        <p:nvSpPr>
          <p:cNvPr id="5" name="Footer Placeholder 4">
            <a:extLst>
              <a:ext uri="{FF2B5EF4-FFF2-40B4-BE49-F238E27FC236}">
                <a16:creationId xmlns:a16="http://schemas.microsoft.com/office/drawing/2014/main" id="{4A7A4595-4073-41B4-BDAC-34C4D6FF51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2E9332-34EF-4489-B518-658E5229AACF}"/>
              </a:ext>
            </a:extLst>
          </p:cNvPr>
          <p:cNvSpPr>
            <a:spLocks noGrp="1"/>
          </p:cNvSpPr>
          <p:nvPr>
            <p:ph type="sldNum" sz="quarter" idx="12"/>
          </p:nvPr>
        </p:nvSpPr>
        <p:spPr/>
        <p:txBody>
          <a:bodyPr/>
          <a:lstStyle/>
          <a:p>
            <a:fld id="{1DD42D58-8170-4CAD-AC71-7226E250E188}" type="slidenum">
              <a:rPr lang="en-GB" smtClean="0"/>
              <a:t>‹#›</a:t>
            </a:fld>
            <a:endParaRPr lang="en-GB"/>
          </a:p>
        </p:txBody>
      </p:sp>
    </p:spTree>
    <p:extLst>
      <p:ext uri="{BB962C8B-B14F-4D97-AF65-F5344CB8AC3E}">
        <p14:creationId xmlns:p14="http://schemas.microsoft.com/office/powerpoint/2010/main" val="413098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E1D163-CB51-4D42-934B-43BC25E22F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A30691-1E72-43A3-8804-4AC8DC1587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957C75-4167-44C4-827B-5C7FE4A4511F}"/>
              </a:ext>
            </a:extLst>
          </p:cNvPr>
          <p:cNvSpPr>
            <a:spLocks noGrp="1"/>
          </p:cNvSpPr>
          <p:nvPr>
            <p:ph type="dt" sz="half" idx="10"/>
          </p:nvPr>
        </p:nvSpPr>
        <p:spPr/>
        <p:txBody>
          <a:bodyPr/>
          <a:lstStyle/>
          <a:p>
            <a:fld id="{B172C2DF-7DE2-4C67-9BF6-D42CB6387559}" type="datetimeFigureOut">
              <a:rPr lang="en-GB" smtClean="0"/>
              <a:t>04/11/2018</a:t>
            </a:fld>
            <a:endParaRPr lang="en-GB"/>
          </a:p>
        </p:txBody>
      </p:sp>
      <p:sp>
        <p:nvSpPr>
          <p:cNvPr id="5" name="Footer Placeholder 4">
            <a:extLst>
              <a:ext uri="{FF2B5EF4-FFF2-40B4-BE49-F238E27FC236}">
                <a16:creationId xmlns:a16="http://schemas.microsoft.com/office/drawing/2014/main" id="{10A4A10B-315D-4074-85B5-B5C392F0CD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820CB7-1032-4887-BDD6-7BAC2FC57B2D}"/>
              </a:ext>
            </a:extLst>
          </p:cNvPr>
          <p:cNvSpPr>
            <a:spLocks noGrp="1"/>
          </p:cNvSpPr>
          <p:nvPr>
            <p:ph type="sldNum" sz="quarter" idx="12"/>
          </p:nvPr>
        </p:nvSpPr>
        <p:spPr/>
        <p:txBody>
          <a:bodyPr/>
          <a:lstStyle/>
          <a:p>
            <a:fld id="{1DD42D58-8170-4CAD-AC71-7226E250E188}" type="slidenum">
              <a:rPr lang="en-GB" smtClean="0"/>
              <a:t>‹#›</a:t>
            </a:fld>
            <a:endParaRPr lang="en-GB"/>
          </a:p>
        </p:txBody>
      </p:sp>
    </p:spTree>
    <p:extLst>
      <p:ext uri="{BB962C8B-B14F-4D97-AF65-F5344CB8AC3E}">
        <p14:creationId xmlns:p14="http://schemas.microsoft.com/office/powerpoint/2010/main" val="299519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414E-A758-4110-B5F8-0DF564127C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6FF748-3AAA-4C11-AF2F-CF9E365D00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56B081-8955-455B-84A2-B61DB1476BB4}"/>
              </a:ext>
            </a:extLst>
          </p:cNvPr>
          <p:cNvSpPr>
            <a:spLocks noGrp="1"/>
          </p:cNvSpPr>
          <p:nvPr>
            <p:ph type="dt" sz="half" idx="10"/>
          </p:nvPr>
        </p:nvSpPr>
        <p:spPr/>
        <p:txBody>
          <a:bodyPr/>
          <a:lstStyle/>
          <a:p>
            <a:fld id="{B172C2DF-7DE2-4C67-9BF6-D42CB6387559}" type="datetimeFigureOut">
              <a:rPr lang="en-GB" smtClean="0"/>
              <a:t>04/11/2018</a:t>
            </a:fld>
            <a:endParaRPr lang="en-GB"/>
          </a:p>
        </p:txBody>
      </p:sp>
      <p:sp>
        <p:nvSpPr>
          <p:cNvPr id="5" name="Footer Placeholder 4">
            <a:extLst>
              <a:ext uri="{FF2B5EF4-FFF2-40B4-BE49-F238E27FC236}">
                <a16:creationId xmlns:a16="http://schemas.microsoft.com/office/drawing/2014/main" id="{11A3939E-1420-40BE-84FB-08D9495F5C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F702FB-0423-4A58-9804-AB49F8707F07}"/>
              </a:ext>
            </a:extLst>
          </p:cNvPr>
          <p:cNvSpPr>
            <a:spLocks noGrp="1"/>
          </p:cNvSpPr>
          <p:nvPr>
            <p:ph type="sldNum" sz="quarter" idx="12"/>
          </p:nvPr>
        </p:nvSpPr>
        <p:spPr/>
        <p:txBody>
          <a:bodyPr/>
          <a:lstStyle/>
          <a:p>
            <a:fld id="{1DD42D58-8170-4CAD-AC71-7226E250E188}" type="slidenum">
              <a:rPr lang="en-GB" smtClean="0"/>
              <a:t>‹#›</a:t>
            </a:fld>
            <a:endParaRPr lang="en-GB"/>
          </a:p>
        </p:txBody>
      </p:sp>
    </p:spTree>
    <p:extLst>
      <p:ext uri="{BB962C8B-B14F-4D97-AF65-F5344CB8AC3E}">
        <p14:creationId xmlns:p14="http://schemas.microsoft.com/office/powerpoint/2010/main" val="220566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FD2A7-09AD-4C02-A5A6-B31887F687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CF91EA-F13B-4846-AD0C-CD7351CC95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61079B-6615-4F3B-8592-BE67E665CC33}"/>
              </a:ext>
            </a:extLst>
          </p:cNvPr>
          <p:cNvSpPr>
            <a:spLocks noGrp="1"/>
          </p:cNvSpPr>
          <p:nvPr>
            <p:ph type="dt" sz="half" idx="10"/>
          </p:nvPr>
        </p:nvSpPr>
        <p:spPr/>
        <p:txBody>
          <a:bodyPr/>
          <a:lstStyle/>
          <a:p>
            <a:fld id="{B172C2DF-7DE2-4C67-9BF6-D42CB6387559}" type="datetimeFigureOut">
              <a:rPr lang="en-GB" smtClean="0"/>
              <a:t>04/11/2018</a:t>
            </a:fld>
            <a:endParaRPr lang="en-GB"/>
          </a:p>
        </p:txBody>
      </p:sp>
      <p:sp>
        <p:nvSpPr>
          <p:cNvPr id="5" name="Footer Placeholder 4">
            <a:extLst>
              <a:ext uri="{FF2B5EF4-FFF2-40B4-BE49-F238E27FC236}">
                <a16:creationId xmlns:a16="http://schemas.microsoft.com/office/drawing/2014/main" id="{2E976B04-EE9F-424D-BC0E-6EC18CEBE3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B96B32-6E75-41DD-8730-07B041FB0E47}"/>
              </a:ext>
            </a:extLst>
          </p:cNvPr>
          <p:cNvSpPr>
            <a:spLocks noGrp="1"/>
          </p:cNvSpPr>
          <p:nvPr>
            <p:ph type="sldNum" sz="quarter" idx="12"/>
          </p:nvPr>
        </p:nvSpPr>
        <p:spPr/>
        <p:txBody>
          <a:bodyPr/>
          <a:lstStyle/>
          <a:p>
            <a:fld id="{1DD42D58-8170-4CAD-AC71-7226E250E188}" type="slidenum">
              <a:rPr lang="en-GB" smtClean="0"/>
              <a:t>‹#›</a:t>
            </a:fld>
            <a:endParaRPr lang="en-GB"/>
          </a:p>
        </p:txBody>
      </p:sp>
    </p:spTree>
    <p:extLst>
      <p:ext uri="{BB962C8B-B14F-4D97-AF65-F5344CB8AC3E}">
        <p14:creationId xmlns:p14="http://schemas.microsoft.com/office/powerpoint/2010/main" val="218385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89EA5-6B97-4350-AA50-7D79A0B1BB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5DF642-CC74-49E5-AA4E-DB54B586B4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42C5B3-37A4-4E01-B13A-C1B4318A4D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B2DA8F-1CC4-42E2-A151-246621E388A4}"/>
              </a:ext>
            </a:extLst>
          </p:cNvPr>
          <p:cNvSpPr>
            <a:spLocks noGrp="1"/>
          </p:cNvSpPr>
          <p:nvPr>
            <p:ph type="dt" sz="half" idx="10"/>
          </p:nvPr>
        </p:nvSpPr>
        <p:spPr/>
        <p:txBody>
          <a:bodyPr/>
          <a:lstStyle/>
          <a:p>
            <a:fld id="{B172C2DF-7DE2-4C67-9BF6-D42CB6387559}" type="datetimeFigureOut">
              <a:rPr lang="en-GB" smtClean="0"/>
              <a:t>04/11/2018</a:t>
            </a:fld>
            <a:endParaRPr lang="en-GB"/>
          </a:p>
        </p:txBody>
      </p:sp>
      <p:sp>
        <p:nvSpPr>
          <p:cNvPr id="6" name="Footer Placeholder 5">
            <a:extLst>
              <a:ext uri="{FF2B5EF4-FFF2-40B4-BE49-F238E27FC236}">
                <a16:creationId xmlns:a16="http://schemas.microsoft.com/office/drawing/2014/main" id="{4F6305B4-1FC7-4E98-934C-799979DD02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7A080F-6E4E-445D-AB97-4D333B635F43}"/>
              </a:ext>
            </a:extLst>
          </p:cNvPr>
          <p:cNvSpPr>
            <a:spLocks noGrp="1"/>
          </p:cNvSpPr>
          <p:nvPr>
            <p:ph type="sldNum" sz="quarter" idx="12"/>
          </p:nvPr>
        </p:nvSpPr>
        <p:spPr/>
        <p:txBody>
          <a:bodyPr/>
          <a:lstStyle/>
          <a:p>
            <a:fld id="{1DD42D58-8170-4CAD-AC71-7226E250E188}" type="slidenum">
              <a:rPr lang="en-GB" smtClean="0"/>
              <a:t>‹#›</a:t>
            </a:fld>
            <a:endParaRPr lang="en-GB"/>
          </a:p>
        </p:txBody>
      </p:sp>
    </p:spTree>
    <p:extLst>
      <p:ext uri="{BB962C8B-B14F-4D97-AF65-F5344CB8AC3E}">
        <p14:creationId xmlns:p14="http://schemas.microsoft.com/office/powerpoint/2010/main" val="200109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B4DC8-2EAA-417B-950E-C241DA9CF5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7C2CC5-F5FB-4826-AAA2-18BC6903A9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E982A3-53EC-4131-977A-7B302171576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A0FCBB-2BAB-4B92-A6E7-F9B10639D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DC5692-1283-4247-92C6-55F816495E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9593CB-37B7-4E03-A6A4-8C349592F750}"/>
              </a:ext>
            </a:extLst>
          </p:cNvPr>
          <p:cNvSpPr>
            <a:spLocks noGrp="1"/>
          </p:cNvSpPr>
          <p:nvPr>
            <p:ph type="dt" sz="half" idx="10"/>
          </p:nvPr>
        </p:nvSpPr>
        <p:spPr/>
        <p:txBody>
          <a:bodyPr/>
          <a:lstStyle/>
          <a:p>
            <a:fld id="{B172C2DF-7DE2-4C67-9BF6-D42CB6387559}" type="datetimeFigureOut">
              <a:rPr lang="en-GB" smtClean="0"/>
              <a:t>04/11/2018</a:t>
            </a:fld>
            <a:endParaRPr lang="en-GB"/>
          </a:p>
        </p:txBody>
      </p:sp>
      <p:sp>
        <p:nvSpPr>
          <p:cNvPr id="8" name="Footer Placeholder 7">
            <a:extLst>
              <a:ext uri="{FF2B5EF4-FFF2-40B4-BE49-F238E27FC236}">
                <a16:creationId xmlns:a16="http://schemas.microsoft.com/office/drawing/2014/main" id="{9FC9CEC0-6DAC-42A0-BB3D-950F0548DBF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902850-9C14-480F-A197-7092C4B6E51C}"/>
              </a:ext>
            </a:extLst>
          </p:cNvPr>
          <p:cNvSpPr>
            <a:spLocks noGrp="1"/>
          </p:cNvSpPr>
          <p:nvPr>
            <p:ph type="sldNum" sz="quarter" idx="12"/>
          </p:nvPr>
        </p:nvSpPr>
        <p:spPr/>
        <p:txBody>
          <a:bodyPr/>
          <a:lstStyle/>
          <a:p>
            <a:fld id="{1DD42D58-8170-4CAD-AC71-7226E250E188}" type="slidenum">
              <a:rPr lang="en-GB" smtClean="0"/>
              <a:t>‹#›</a:t>
            </a:fld>
            <a:endParaRPr lang="en-GB"/>
          </a:p>
        </p:txBody>
      </p:sp>
    </p:spTree>
    <p:extLst>
      <p:ext uri="{BB962C8B-B14F-4D97-AF65-F5344CB8AC3E}">
        <p14:creationId xmlns:p14="http://schemas.microsoft.com/office/powerpoint/2010/main" val="319337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6211-3058-418A-A474-E87158B70E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B829A26-291C-40E8-8984-FEAADE84DC03}"/>
              </a:ext>
            </a:extLst>
          </p:cNvPr>
          <p:cNvSpPr>
            <a:spLocks noGrp="1"/>
          </p:cNvSpPr>
          <p:nvPr>
            <p:ph type="dt" sz="half" idx="10"/>
          </p:nvPr>
        </p:nvSpPr>
        <p:spPr/>
        <p:txBody>
          <a:bodyPr/>
          <a:lstStyle/>
          <a:p>
            <a:fld id="{B172C2DF-7DE2-4C67-9BF6-D42CB6387559}" type="datetimeFigureOut">
              <a:rPr lang="en-GB" smtClean="0"/>
              <a:t>04/11/2018</a:t>
            </a:fld>
            <a:endParaRPr lang="en-GB"/>
          </a:p>
        </p:txBody>
      </p:sp>
      <p:sp>
        <p:nvSpPr>
          <p:cNvPr id="4" name="Footer Placeholder 3">
            <a:extLst>
              <a:ext uri="{FF2B5EF4-FFF2-40B4-BE49-F238E27FC236}">
                <a16:creationId xmlns:a16="http://schemas.microsoft.com/office/drawing/2014/main" id="{95B5F427-60BB-4455-862C-DE2338D3E2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1FA71C-A422-492E-8FA7-3F4EDF8F06B5}"/>
              </a:ext>
            </a:extLst>
          </p:cNvPr>
          <p:cNvSpPr>
            <a:spLocks noGrp="1"/>
          </p:cNvSpPr>
          <p:nvPr>
            <p:ph type="sldNum" sz="quarter" idx="12"/>
          </p:nvPr>
        </p:nvSpPr>
        <p:spPr/>
        <p:txBody>
          <a:bodyPr/>
          <a:lstStyle/>
          <a:p>
            <a:fld id="{1DD42D58-8170-4CAD-AC71-7226E250E188}" type="slidenum">
              <a:rPr lang="en-GB" smtClean="0"/>
              <a:t>‹#›</a:t>
            </a:fld>
            <a:endParaRPr lang="en-GB"/>
          </a:p>
        </p:txBody>
      </p:sp>
    </p:spTree>
    <p:extLst>
      <p:ext uri="{BB962C8B-B14F-4D97-AF65-F5344CB8AC3E}">
        <p14:creationId xmlns:p14="http://schemas.microsoft.com/office/powerpoint/2010/main" val="310205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A51E0D-5918-43EE-BB4A-25002AEE1D8C}"/>
              </a:ext>
            </a:extLst>
          </p:cNvPr>
          <p:cNvSpPr>
            <a:spLocks noGrp="1"/>
          </p:cNvSpPr>
          <p:nvPr>
            <p:ph type="dt" sz="half" idx="10"/>
          </p:nvPr>
        </p:nvSpPr>
        <p:spPr/>
        <p:txBody>
          <a:bodyPr/>
          <a:lstStyle/>
          <a:p>
            <a:fld id="{B172C2DF-7DE2-4C67-9BF6-D42CB6387559}" type="datetimeFigureOut">
              <a:rPr lang="en-GB" smtClean="0"/>
              <a:t>04/11/2018</a:t>
            </a:fld>
            <a:endParaRPr lang="en-GB"/>
          </a:p>
        </p:txBody>
      </p:sp>
      <p:sp>
        <p:nvSpPr>
          <p:cNvPr id="3" name="Footer Placeholder 2">
            <a:extLst>
              <a:ext uri="{FF2B5EF4-FFF2-40B4-BE49-F238E27FC236}">
                <a16:creationId xmlns:a16="http://schemas.microsoft.com/office/drawing/2014/main" id="{DF2910A8-2954-4242-8B4A-2D6F6CA178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37EB2D5-E96C-4680-95D3-E864D6769664}"/>
              </a:ext>
            </a:extLst>
          </p:cNvPr>
          <p:cNvSpPr>
            <a:spLocks noGrp="1"/>
          </p:cNvSpPr>
          <p:nvPr>
            <p:ph type="sldNum" sz="quarter" idx="12"/>
          </p:nvPr>
        </p:nvSpPr>
        <p:spPr/>
        <p:txBody>
          <a:bodyPr/>
          <a:lstStyle/>
          <a:p>
            <a:fld id="{1DD42D58-8170-4CAD-AC71-7226E250E188}" type="slidenum">
              <a:rPr lang="en-GB" smtClean="0"/>
              <a:t>‹#›</a:t>
            </a:fld>
            <a:endParaRPr lang="en-GB"/>
          </a:p>
        </p:txBody>
      </p:sp>
    </p:spTree>
    <p:extLst>
      <p:ext uri="{BB962C8B-B14F-4D97-AF65-F5344CB8AC3E}">
        <p14:creationId xmlns:p14="http://schemas.microsoft.com/office/powerpoint/2010/main" val="23379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6721C-7F4B-40C5-835D-5D215D993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B51AB0-7EB3-44A8-A64D-AAB0F38AC4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D59118-F370-4A44-8F63-5C58A3EC4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5E18FA-40DE-44AF-B203-CFF8AED1712D}"/>
              </a:ext>
            </a:extLst>
          </p:cNvPr>
          <p:cNvSpPr>
            <a:spLocks noGrp="1"/>
          </p:cNvSpPr>
          <p:nvPr>
            <p:ph type="dt" sz="half" idx="10"/>
          </p:nvPr>
        </p:nvSpPr>
        <p:spPr/>
        <p:txBody>
          <a:bodyPr/>
          <a:lstStyle/>
          <a:p>
            <a:fld id="{B172C2DF-7DE2-4C67-9BF6-D42CB6387559}" type="datetimeFigureOut">
              <a:rPr lang="en-GB" smtClean="0"/>
              <a:t>04/11/2018</a:t>
            </a:fld>
            <a:endParaRPr lang="en-GB"/>
          </a:p>
        </p:txBody>
      </p:sp>
      <p:sp>
        <p:nvSpPr>
          <p:cNvPr id="6" name="Footer Placeholder 5">
            <a:extLst>
              <a:ext uri="{FF2B5EF4-FFF2-40B4-BE49-F238E27FC236}">
                <a16:creationId xmlns:a16="http://schemas.microsoft.com/office/drawing/2014/main" id="{6D6D2314-5250-4787-B037-169D4EA5B0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029221-FC93-4ACA-8168-CAB6257C1613}"/>
              </a:ext>
            </a:extLst>
          </p:cNvPr>
          <p:cNvSpPr>
            <a:spLocks noGrp="1"/>
          </p:cNvSpPr>
          <p:nvPr>
            <p:ph type="sldNum" sz="quarter" idx="12"/>
          </p:nvPr>
        </p:nvSpPr>
        <p:spPr/>
        <p:txBody>
          <a:bodyPr/>
          <a:lstStyle/>
          <a:p>
            <a:fld id="{1DD42D58-8170-4CAD-AC71-7226E250E188}" type="slidenum">
              <a:rPr lang="en-GB" smtClean="0"/>
              <a:t>‹#›</a:t>
            </a:fld>
            <a:endParaRPr lang="en-GB"/>
          </a:p>
        </p:txBody>
      </p:sp>
    </p:spTree>
    <p:extLst>
      <p:ext uri="{BB962C8B-B14F-4D97-AF65-F5344CB8AC3E}">
        <p14:creationId xmlns:p14="http://schemas.microsoft.com/office/powerpoint/2010/main" val="52499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1907-8FCB-429A-B8AC-857C9A9E5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3EC129-4B4E-4ED6-BA9D-63CD3DAAAC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0E45D8-EA83-4602-B984-2141C78B9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62D5AC-44A6-4333-8DF8-1C8CBE4AD2E2}"/>
              </a:ext>
            </a:extLst>
          </p:cNvPr>
          <p:cNvSpPr>
            <a:spLocks noGrp="1"/>
          </p:cNvSpPr>
          <p:nvPr>
            <p:ph type="dt" sz="half" idx="10"/>
          </p:nvPr>
        </p:nvSpPr>
        <p:spPr/>
        <p:txBody>
          <a:bodyPr/>
          <a:lstStyle/>
          <a:p>
            <a:fld id="{B172C2DF-7DE2-4C67-9BF6-D42CB6387559}" type="datetimeFigureOut">
              <a:rPr lang="en-GB" smtClean="0"/>
              <a:t>04/11/2018</a:t>
            </a:fld>
            <a:endParaRPr lang="en-GB"/>
          </a:p>
        </p:txBody>
      </p:sp>
      <p:sp>
        <p:nvSpPr>
          <p:cNvPr id="6" name="Footer Placeholder 5">
            <a:extLst>
              <a:ext uri="{FF2B5EF4-FFF2-40B4-BE49-F238E27FC236}">
                <a16:creationId xmlns:a16="http://schemas.microsoft.com/office/drawing/2014/main" id="{7FCC80C0-F3A7-4824-99D8-3D2DCF4D85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0D0369-3733-49B6-BFE7-FCACD4DBB8F6}"/>
              </a:ext>
            </a:extLst>
          </p:cNvPr>
          <p:cNvSpPr>
            <a:spLocks noGrp="1"/>
          </p:cNvSpPr>
          <p:nvPr>
            <p:ph type="sldNum" sz="quarter" idx="12"/>
          </p:nvPr>
        </p:nvSpPr>
        <p:spPr/>
        <p:txBody>
          <a:bodyPr/>
          <a:lstStyle/>
          <a:p>
            <a:fld id="{1DD42D58-8170-4CAD-AC71-7226E250E188}" type="slidenum">
              <a:rPr lang="en-GB" smtClean="0"/>
              <a:t>‹#›</a:t>
            </a:fld>
            <a:endParaRPr lang="en-GB"/>
          </a:p>
        </p:txBody>
      </p:sp>
    </p:spTree>
    <p:extLst>
      <p:ext uri="{BB962C8B-B14F-4D97-AF65-F5344CB8AC3E}">
        <p14:creationId xmlns:p14="http://schemas.microsoft.com/office/powerpoint/2010/main" val="278549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08FD74-41DF-464B-B6B1-AE4027D4A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EDA446-63DA-4C75-A5F5-831A5EB635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B85D2F-009A-434D-BCA9-005E3A1385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2C2DF-7DE2-4C67-9BF6-D42CB6387559}" type="datetimeFigureOut">
              <a:rPr lang="en-GB" smtClean="0"/>
              <a:t>04/11/2018</a:t>
            </a:fld>
            <a:endParaRPr lang="en-GB"/>
          </a:p>
        </p:txBody>
      </p:sp>
      <p:sp>
        <p:nvSpPr>
          <p:cNvPr id="5" name="Footer Placeholder 4">
            <a:extLst>
              <a:ext uri="{FF2B5EF4-FFF2-40B4-BE49-F238E27FC236}">
                <a16:creationId xmlns:a16="http://schemas.microsoft.com/office/drawing/2014/main" id="{1E2E9377-FCBD-482A-80A5-02D4810D5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53B0EFE-36E9-40BF-9690-8706CB0ABF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42D58-8170-4CAD-AC71-7226E250E188}" type="slidenum">
              <a:rPr lang="en-GB" smtClean="0"/>
              <a:t>‹#›</a:t>
            </a:fld>
            <a:endParaRPr lang="en-GB"/>
          </a:p>
        </p:txBody>
      </p:sp>
    </p:spTree>
    <p:extLst>
      <p:ext uri="{BB962C8B-B14F-4D97-AF65-F5344CB8AC3E}">
        <p14:creationId xmlns:p14="http://schemas.microsoft.com/office/powerpoint/2010/main" val="277899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F2E67-5992-4BD7-972E-12BC20D81A6A}"/>
              </a:ext>
            </a:extLst>
          </p:cNvPr>
          <p:cNvSpPr>
            <a:spLocks noGrp="1"/>
          </p:cNvSpPr>
          <p:nvPr>
            <p:ph type="ctrTitle"/>
          </p:nvPr>
        </p:nvSpPr>
        <p:spPr>
          <a:xfrm>
            <a:off x="1524000" y="313980"/>
            <a:ext cx="9144000" cy="1077498"/>
          </a:xfrm>
        </p:spPr>
        <p:txBody>
          <a:bodyPr>
            <a:noAutofit/>
          </a:bodyPr>
          <a:lstStyle/>
          <a:p>
            <a:r>
              <a:rPr lang="en-GB" sz="9600" b="1" dirty="0">
                <a:latin typeface="Print Bold" panose="02000000000000000000" pitchFamily="2" charset="0"/>
              </a:rPr>
              <a:t>What is identity?</a:t>
            </a:r>
          </a:p>
        </p:txBody>
      </p:sp>
      <p:pic>
        <p:nvPicPr>
          <p:cNvPr id="6" name="Picture 5">
            <a:extLst>
              <a:ext uri="{FF2B5EF4-FFF2-40B4-BE49-F238E27FC236}">
                <a16:creationId xmlns:a16="http://schemas.microsoft.com/office/drawing/2014/main" id="{64A01E0E-C5CF-4653-9395-B17CCE2803D6}"/>
              </a:ext>
            </a:extLst>
          </p:cNvPr>
          <p:cNvPicPr>
            <a:picLocks noChangeAspect="1"/>
          </p:cNvPicPr>
          <p:nvPr/>
        </p:nvPicPr>
        <p:blipFill rotWithShape="1">
          <a:blip r:embed="rId2"/>
          <a:srcRect l="14376" t="9704" b="16783"/>
          <a:stretch/>
        </p:blipFill>
        <p:spPr>
          <a:xfrm>
            <a:off x="1158239" y="1205692"/>
            <a:ext cx="9612081" cy="5504597"/>
          </a:xfrm>
          <a:prstGeom prst="rect">
            <a:avLst/>
          </a:prstGeom>
        </p:spPr>
      </p:pic>
      <p:sp>
        <p:nvSpPr>
          <p:cNvPr id="5" name="TextBox 4">
            <a:extLst>
              <a:ext uri="{FF2B5EF4-FFF2-40B4-BE49-F238E27FC236}">
                <a16:creationId xmlns:a16="http://schemas.microsoft.com/office/drawing/2014/main" id="{EC25C86A-774F-4800-8407-A48BFC72DFA7}"/>
              </a:ext>
            </a:extLst>
          </p:cNvPr>
          <p:cNvSpPr txBox="1"/>
          <p:nvPr/>
        </p:nvSpPr>
        <p:spPr>
          <a:xfrm>
            <a:off x="6330155" y="5192664"/>
            <a:ext cx="5552661"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4400" dirty="0">
                <a:latin typeface="Print Clearly" panose="02000000000000000000" pitchFamily="2" charset="0"/>
              </a:rPr>
              <a:t>Starter – what does identity mean to you?</a:t>
            </a:r>
          </a:p>
        </p:txBody>
      </p:sp>
    </p:spTree>
    <p:extLst>
      <p:ext uri="{BB962C8B-B14F-4D97-AF65-F5344CB8AC3E}">
        <p14:creationId xmlns:p14="http://schemas.microsoft.com/office/powerpoint/2010/main" val="3949602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5 birthday cake">
            <a:extLst>
              <a:ext uri="{FF2B5EF4-FFF2-40B4-BE49-F238E27FC236}">
                <a16:creationId xmlns:a16="http://schemas.microsoft.com/office/drawing/2014/main" id="{67F9CCC2-526F-4D44-BAEC-D91FA363E1E7}"/>
              </a:ext>
            </a:extLst>
          </p:cNvPr>
          <p:cNvSpPr>
            <a:spLocks noChangeAspect="1" noChangeArrowheads="1"/>
          </p:cNvSpPr>
          <p:nvPr/>
        </p:nvSpPr>
        <p:spPr bwMode="auto">
          <a:xfrm>
            <a:off x="5233988" y="2281238"/>
            <a:ext cx="1724025" cy="2295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a:extLst>
              <a:ext uri="{FF2B5EF4-FFF2-40B4-BE49-F238E27FC236}">
                <a16:creationId xmlns:a16="http://schemas.microsoft.com/office/drawing/2014/main" id="{55A55315-1F69-43DE-B7F7-EBD6570ABDFD}"/>
              </a:ext>
            </a:extLst>
          </p:cNvPr>
          <p:cNvSpPr/>
          <p:nvPr/>
        </p:nvSpPr>
        <p:spPr>
          <a:xfrm>
            <a:off x="1627465" y="188357"/>
            <a:ext cx="978152" cy="2092881"/>
          </a:xfrm>
          <a:prstGeom prst="rect">
            <a:avLst/>
          </a:prstGeom>
          <a:noFill/>
        </p:spPr>
        <p:txBody>
          <a:bodyPr wrap="none" lIns="91440" tIns="45720" rIns="91440" bIns="45720">
            <a:spAutoFit/>
          </a:bodyPr>
          <a:lstStyle/>
          <a:p>
            <a:pPr algn="ctr"/>
            <a:r>
              <a:rPr lang="en-US" sz="13000" b="1" dirty="0">
                <a:ln w="22225">
                  <a:solidFill>
                    <a:schemeClr val="accent2"/>
                  </a:solidFill>
                  <a:prstDash val="solid"/>
                </a:ln>
                <a:solidFill>
                  <a:schemeClr val="accent2">
                    <a:lumMod val="40000"/>
                    <a:lumOff val="60000"/>
                  </a:schemeClr>
                </a:solidFill>
                <a:latin typeface="Print Bold" panose="02000000000000000000" pitchFamily="2" charset="0"/>
              </a:rPr>
              <a:t>5</a:t>
            </a:r>
            <a:endParaRPr lang="en-US" sz="13000" b="1" cap="none" spc="0" dirty="0">
              <a:ln w="22225">
                <a:solidFill>
                  <a:schemeClr val="accent2"/>
                </a:solidFill>
                <a:prstDash val="solid"/>
              </a:ln>
              <a:solidFill>
                <a:schemeClr val="accent2">
                  <a:lumMod val="40000"/>
                  <a:lumOff val="60000"/>
                </a:schemeClr>
              </a:solidFill>
              <a:effectLst/>
              <a:latin typeface="Print Bold" panose="02000000000000000000" pitchFamily="2" charset="0"/>
            </a:endParaRPr>
          </a:p>
        </p:txBody>
      </p:sp>
      <p:sp>
        <p:nvSpPr>
          <p:cNvPr id="11" name="Rectangle 10">
            <a:extLst>
              <a:ext uri="{FF2B5EF4-FFF2-40B4-BE49-F238E27FC236}">
                <a16:creationId xmlns:a16="http://schemas.microsoft.com/office/drawing/2014/main" id="{4F152B27-0137-4749-8C87-42B646440380}"/>
              </a:ext>
            </a:extLst>
          </p:cNvPr>
          <p:cNvSpPr/>
          <p:nvPr/>
        </p:nvSpPr>
        <p:spPr>
          <a:xfrm>
            <a:off x="83776" y="5299717"/>
            <a:ext cx="4953087" cy="1200329"/>
          </a:xfrm>
          <a:prstGeom prst="rect">
            <a:avLst/>
          </a:prstGeom>
          <a:noFill/>
        </p:spPr>
        <p:txBody>
          <a:bodyPr wrap="none" lIns="91440" tIns="45720" rIns="91440" bIns="45720">
            <a:spAutoFit/>
          </a:bodyPr>
          <a:lstStyle/>
          <a:p>
            <a:pPr algn="ctr"/>
            <a:r>
              <a:rPr lang="en-US" sz="7200" dirty="0">
                <a:ln w="0"/>
                <a:effectLst>
                  <a:outerShdw blurRad="38100" dist="19050" dir="2700000" algn="tl" rotWithShape="0">
                    <a:schemeClr val="dk1">
                      <a:alpha val="40000"/>
                    </a:schemeClr>
                  </a:outerShdw>
                </a:effectLst>
                <a:latin typeface="Print Bold" panose="02000000000000000000" pitchFamily="2" charset="0"/>
              </a:rPr>
              <a:t>Who are you?</a:t>
            </a:r>
            <a:endParaRPr lang="en-US" sz="7200" b="0" cap="none" spc="0" dirty="0">
              <a:ln w="0"/>
              <a:solidFill>
                <a:schemeClr val="tx1"/>
              </a:solidFill>
              <a:effectLst>
                <a:outerShdw blurRad="38100" dist="19050" dir="2700000" algn="tl" rotWithShape="0">
                  <a:schemeClr val="dk1">
                    <a:alpha val="40000"/>
                  </a:schemeClr>
                </a:outerShdw>
              </a:effectLst>
              <a:latin typeface="Print Bold" panose="02000000000000000000" pitchFamily="2" charset="0"/>
            </a:endParaRPr>
          </a:p>
        </p:txBody>
      </p:sp>
      <p:sp>
        <p:nvSpPr>
          <p:cNvPr id="12" name="Thought Bubble: Cloud 11">
            <a:extLst>
              <a:ext uri="{FF2B5EF4-FFF2-40B4-BE49-F238E27FC236}">
                <a16:creationId xmlns:a16="http://schemas.microsoft.com/office/drawing/2014/main" id="{CAFED12B-D649-4D8E-8D46-73EC53EF00A6}"/>
              </a:ext>
            </a:extLst>
          </p:cNvPr>
          <p:cNvSpPr/>
          <p:nvPr/>
        </p:nvSpPr>
        <p:spPr>
          <a:xfrm>
            <a:off x="3816626" y="1"/>
            <a:ext cx="8263802" cy="4704522"/>
          </a:xfrm>
          <a:prstGeom prst="cloudCallout">
            <a:avLst>
              <a:gd name="adj1" fmla="val 37765"/>
              <a:gd name="adj2" fmla="val 768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ln w="0"/>
                <a:solidFill>
                  <a:schemeClr val="tx1"/>
                </a:solidFill>
                <a:effectLst>
                  <a:outerShdw blurRad="38100" dist="19050" dir="2700000" algn="tl" rotWithShape="0">
                    <a:schemeClr val="dk1">
                      <a:alpha val="40000"/>
                    </a:schemeClr>
                  </a:outerShdw>
                </a:effectLst>
                <a:latin typeface="Print Clearly" panose="02000000000000000000" pitchFamily="2" charset="0"/>
              </a:rPr>
              <a:t>If you had been asked the question, who are you? At 5 years old, what would you have said?</a:t>
            </a:r>
          </a:p>
        </p:txBody>
      </p:sp>
      <p:pic>
        <p:nvPicPr>
          <p:cNvPr id="2" name="Picture 1">
            <a:extLst>
              <a:ext uri="{FF2B5EF4-FFF2-40B4-BE49-F238E27FC236}">
                <a16:creationId xmlns:a16="http://schemas.microsoft.com/office/drawing/2014/main" id="{864E4E59-84F2-478A-AFE5-68DFECDC0888}"/>
              </a:ext>
            </a:extLst>
          </p:cNvPr>
          <p:cNvPicPr>
            <a:picLocks noChangeAspect="1"/>
          </p:cNvPicPr>
          <p:nvPr/>
        </p:nvPicPr>
        <p:blipFill rotWithShape="1">
          <a:blip r:embed="rId3"/>
          <a:srcRect l="26149" r="7598"/>
          <a:stretch/>
        </p:blipFill>
        <p:spPr>
          <a:xfrm>
            <a:off x="265043" y="1965967"/>
            <a:ext cx="3313044" cy="3333750"/>
          </a:xfrm>
          <a:prstGeom prst="rect">
            <a:avLst/>
          </a:prstGeom>
        </p:spPr>
      </p:pic>
    </p:spTree>
    <p:extLst>
      <p:ext uri="{BB962C8B-B14F-4D97-AF65-F5344CB8AC3E}">
        <p14:creationId xmlns:p14="http://schemas.microsoft.com/office/powerpoint/2010/main" val="165281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Image result for 5 birthday cake">
            <a:extLst>
              <a:ext uri="{FF2B5EF4-FFF2-40B4-BE49-F238E27FC236}">
                <a16:creationId xmlns:a16="http://schemas.microsoft.com/office/drawing/2014/main" id="{67F9CCC2-526F-4D44-BAEC-D91FA363E1E7}"/>
              </a:ext>
            </a:extLst>
          </p:cNvPr>
          <p:cNvSpPr>
            <a:spLocks noChangeAspect="1" noChangeArrowheads="1"/>
          </p:cNvSpPr>
          <p:nvPr/>
        </p:nvSpPr>
        <p:spPr bwMode="auto">
          <a:xfrm>
            <a:off x="5233988" y="2281238"/>
            <a:ext cx="1724025" cy="2295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a:extLst>
              <a:ext uri="{FF2B5EF4-FFF2-40B4-BE49-F238E27FC236}">
                <a16:creationId xmlns:a16="http://schemas.microsoft.com/office/drawing/2014/main" id="{4F152B27-0137-4749-8C87-42B646440380}"/>
              </a:ext>
            </a:extLst>
          </p:cNvPr>
          <p:cNvSpPr/>
          <p:nvPr/>
        </p:nvSpPr>
        <p:spPr>
          <a:xfrm>
            <a:off x="494593" y="5443817"/>
            <a:ext cx="4953087" cy="1200329"/>
          </a:xfrm>
          <a:prstGeom prst="rect">
            <a:avLst/>
          </a:prstGeom>
          <a:noFill/>
        </p:spPr>
        <p:txBody>
          <a:bodyPr wrap="none" lIns="91440" tIns="45720" rIns="91440" bIns="45720">
            <a:spAutoFit/>
          </a:bodyPr>
          <a:lstStyle/>
          <a:p>
            <a:pPr algn="ctr"/>
            <a:r>
              <a:rPr lang="en-US" sz="7200" dirty="0">
                <a:ln w="0"/>
                <a:effectLst>
                  <a:outerShdw blurRad="38100" dist="19050" dir="2700000" algn="tl" rotWithShape="0">
                    <a:schemeClr val="dk1">
                      <a:alpha val="40000"/>
                    </a:schemeClr>
                  </a:outerShdw>
                </a:effectLst>
                <a:latin typeface="Print Bold" panose="02000000000000000000" pitchFamily="2" charset="0"/>
              </a:rPr>
              <a:t>Who are you?</a:t>
            </a:r>
            <a:endParaRPr lang="en-US" sz="7200" b="0" cap="none" spc="0" dirty="0">
              <a:ln w="0"/>
              <a:solidFill>
                <a:schemeClr val="tx1"/>
              </a:solidFill>
              <a:effectLst>
                <a:outerShdw blurRad="38100" dist="19050" dir="2700000" algn="tl" rotWithShape="0">
                  <a:schemeClr val="dk1">
                    <a:alpha val="40000"/>
                  </a:schemeClr>
                </a:outerShdw>
              </a:effectLst>
              <a:latin typeface="Print Bold" panose="02000000000000000000" pitchFamily="2" charset="0"/>
            </a:endParaRPr>
          </a:p>
        </p:txBody>
      </p:sp>
      <p:sp>
        <p:nvSpPr>
          <p:cNvPr id="12" name="Thought Bubble: Cloud 11">
            <a:extLst>
              <a:ext uri="{FF2B5EF4-FFF2-40B4-BE49-F238E27FC236}">
                <a16:creationId xmlns:a16="http://schemas.microsoft.com/office/drawing/2014/main" id="{CAFED12B-D649-4D8E-8D46-73EC53EF00A6}"/>
              </a:ext>
            </a:extLst>
          </p:cNvPr>
          <p:cNvSpPr/>
          <p:nvPr/>
        </p:nvSpPr>
        <p:spPr>
          <a:xfrm>
            <a:off x="4386470" y="863211"/>
            <a:ext cx="7614445" cy="4808720"/>
          </a:xfrm>
          <a:prstGeom prst="cloudCallout">
            <a:avLst>
              <a:gd name="adj1" fmla="val 42329"/>
              <a:gd name="adj2" fmla="val 656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ln w="0"/>
                <a:solidFill>
                  <a:schemeClr val="tx1"/>
                </a:solidFill>
                <a:effectLst>
                  <a:outerShdw blurRad="38100" dist="19050" dir="2700000" algn="tl" rotWithShape="0">
                    <a:schemeClr val="dk1">
                      <a:alpha val="40000"/>
                    </a:schemeClr>
                  </a:outerShdw>
                </a:effectLst>
                <a:latin typeface="Print Clearly" panose="02000000000000000000" pitchFamily="2" charset="0"/>
              </a:rPr>
              <a:t>Who are you? How would you answer this question now?</a:t>
            </a:r>
          </a:p>
        </p:txBody>
      </p:sp>
      <p:pic>
        <p:nvPicPr>
          <p:cNvPr id="2" name="Picture 1">
            <a:extLst>
              <a:ext uri="{FF2B5EF4-FFF2-40B4-BE49-F238E27FC236}">
                <a16:creationId xmlns:a16="http://schemas.microsoft.com/office/drawing/2014/main" id="{935696AC-D415-4087-99E5-0F0E9C27198F}"/>
              </a:ext>
            </a:extLst>
          </p:cNvPr>
          <p:cNvPicPr>
            <a:picLocks noChangeAspect="1"/>
          </p:cNvPicPr>
          <p:nvPr/>
        </p:nvPicPr>
        <p:blipFill>
          <a:blip r:embed="rId3"/>
          <a:stretch>
            <a:fillRect/>
          </a:stretch>
        </p:blipFill>
        <p:spPr>
          <a:xfrm>
            <a:off x="191085" y="213854"/>
            <a:ext cx="4051960" cy="2475019"/>
          </a:xfrm>
          <a:prstGeom prst="rect">
            <a:avLst/>
          </a:prstGeom>
        </p:spPr>
      </p:pic>
    </p:spTree>
    <p:extLst>
      <p:ext uri="{BB962C8B-B14F-4D97-AF65-F5344CB8AC3E}">
        <p14:creationId xmlns:p14="http://schemas.microsoft.com/office/powerpoint/2010/main" val="158919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B294-4444-4F00-9AB2-A8CE25A8C3F2}"/>
              </a:ext>
            </a:extLst>
          </p:cNvPr>
          <p:cNvSpPr>
            <a:spLocks noGrp="1"/>
          </p:cNvSpPr>
          <p:nvPr>
            <p:ph type="title"/>
          </p:nvPr>
        </p:nvSpPr>
        <p:spPr>
          <a:xfrm>
            <a:off x="159026" y="365125"/>
            <a:ext cx="11194774" cy="1940753"/>
          </a:xfrm>
        </p:spPr>
        <p:txBody>
          <a:bodyPr>
            <a:normAutofit/>
          </a:bodyPr>
          <a:lstStyle/>
          <a:p>
            <a:r>
              <a:rPr lang="en-GB" dirty="0">
                <a:latin typeface="Print Clearly" panose="02000000000000000000" pitchFamily="2" charset="0"/>
              </a:rPr>
              <a:t>Work in groups to create a brainstorm, highlighting all of the different factors that shape peoples identity e.g. religion.</a:t>
            </a:r>
          </a:p>
        </p:txBody>
      </p:sp>
      <p:pic>
        <p:nvPicPr>
          <p:cNvPr id="3" name="Picture 2">
            <a:extLst>
              <a:ext uri="{FF2B5EF4-FFF2-40B4-BE49-F238E27FC236}">
                <a16:creationId xmlns:a16="http://schemas.microsoft.com/office/drawing/2014/main" id="{2EA3ABA6-2673-4BDE-9C38-16AAA2516CA2}"/>
              </a:ext>
            </a:extLst>
          </p:cNvPr>
          <p:cNvPicPr>
            <a:picLocks noChangeAspect="1"/>
          </p:cNvPicPr>
          <p:nvPr/>
        </p:nvPicPr>
        <p:blipFill>
          <a:blip r:embed="rId3"/>
          <a:stretch>
            <a:fillRect/>
          </a:stretch>
        </p:blipFill>
        <p:spPr>
          <a:xfrm>
            <a:off x="3209511" y="2544418"/>
            <a:ext cx="5919538" cy="3948458"/>
          </a:xfrm>
          <a:prstGeom prst="rect">
            <a:avLst/>
          </a:prstGeom>
        </p:spPr>
      </p:pic>
    </p:spTree>
    <p:extLst>
      <p:ext uri="{BB962C8B-B14F-4D97-AF65-F5344CB8AC3E}">
        <p14:creationId xmlns:p14="http://schemas.microsoft.com/office/powerpoint/2010/main" val="416612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6CC5A29-A267-4F15-A4AA-486CFB56EF4C}"/>
              </a:ext>
            </a:extLst>
          </p:cNvPr>
          <p:cNvGraphicFramePr>
            <a:graphicFrameLocks noGrp="1"/>
          </p:cNvGraphicFramePr>
          <p:nvPr>
            <p:extLst>
              <p:ext uri="{D42A27DB-BD31-4B8C-83A1-F6EECF244321}">
                <p14:modId xmlns:p14="http://schemas.microsoft.com/office/powerpoint/2010/main" val="539418149"/>
              </p:ext>
            </p:extLst>
          </p:nvPr>
        </p:nvGraphicFramePr>
        <p:xfrm>
          <a:off x="397564" y="318051"/>
          <a:ext cx="11516140" cy="6228523"/>
        </p:xfrm>
        <a:graphic>
          <a:graphicData uri="http://schemas.openxmlformats.org/drawingml/2006/table">
            <a:tbl>
              <a:tblPr firstRow="1" bandRow="1">
                <a:tableStyleId>{5C22544A-7EE6-4342-B048-85BDC9FD1C3A}</a:tableStyleId>
              </a:tblPr>
              <a:tblGrid>
                <a:gridCol w="2879035">
                  <a:extLst>
                    <a:ext uri="{9D8B030D-6E8A-4147-A177-3AD203B41FA5}">
                      <a16:colId xmlns:a16="http://schemas.microsoft.com/office/drawing/2014/main" val="723925049"/>
                    </a:ext>
                  </a:extLst>
                </a:gridCol>
                <a:gridCol w="2879035">
                  <a:extLst>
                    <a:ext uri="{9D8B030D-6E8A-4147-A177-3AD203B41FA5}">
                      <a16:colId xmlns:a16="http://schemas.microsoft.com/office/drawing/2014/main" val="3464005926"/>
                    </a:ext>
                  </a:extLst>
                </a:gridCol>
                <a:gridCol w="2879035">
                  <a:extLst>
                    <a:ext uri="{9D8B030D-6E8A-4147-A177-3AD203B41FA5}">
                      <a16:colId xmlns:a16="http://schemas.microsoft.com/office/drawing/2014/main" val="3400309525"/>
                    </a:ext>
                  </a:extLst>
                </a:gridCol>
                <a:gridCol w="2879035">
                  <a:extLst>
                    <a:ext uri="{9D8B030D-6E8A-4147-A177-3AD203B41FA5}">
                      <a16:colId xmlns:a16="http://schemas.microsoft.com/office/drawing/2014/main" val="1753052830"/>
                    </a:ext>
                  </a:extLst>
                </a:gridCol>
              </a:tblGrid>
              <a:tr h="1972815">
                <a:tc>
                  <a:txBody>
                    <a:bodyPr/>
                    <a:lstStyle/>
                    <a:p>
                      <a:pPr algn="ctr"/>
                      <a:r>
                        <a:rPr lang="en-GB" b="1" dirty="0">
                          <a:solidFill>
                            <a:schemeClr val="tx1"/>
                          </a:solidFill>
                          <a:latin typeface="Print Clearly" panose="02000000000000000000" pitchFamily="2" charset="0"/>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chemeClr val="tx1"/>
                          </a:solidFill>
                          <a:latin typeface="Print Clearly" panose="02000000000000000000" pitchFamily="2" charset="0"/>
                        </a:rPr>
                        <a:t>Locality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chemeClr val="tx1"/>
                          </a:solidFill>
                          <a:latin typeface="Print Clearly" panose="02000000000000000000" pitchFamily="2" charset="0"/>
                        </a:rPr>
                        <a:t>Nationality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chemeClr val="tx1"/>
                          </a:solidFill>
                          <a:latin typeface="Print Clearly" panose="02000000000000000000" pitchFamily="2" charset="0"/>
                        </a:rPr>
                        <a:t>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7643851"/>
                  </a:ext>
                </a:extLst>
              </a:tr>
              <a:tr h="2282893">
                <a:tc>
                  <a:txBody>
                    <a:bodyPr/>
                    <a:lstStyle/>
                    <a:p>
                      <a:pPr algn="ctr"/>
                      <a:r>
                        <a:rPr lang="en-GB" b="1" dirty="0">
                          <a:solidFill>
                            <a:schemeClr val="tx1"/>
                          </a:solidFill>
                          <a:latin typeface="Print Clearly" panose="02000000000000000000" pitchFamily="2" charset="0"/>
                        </a:rPr>
                        <a:t>Religion/moral beliefs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chemeClr val="tx1"/>
                          </a:solidFill>
                          <a:latin typeface="Print Clearly" panose="02000000000000000000" pitchFamily="2" charset="0"/>
                        </a:rPr>
                        <a:t>Job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chemeClr val="tx1"/>
                          </a:solidFill>
                          <a:latin typeface="Print Clearly" panose="02000000000000000000" pitchFamily="2" charset="0"/>
                        </a:rPr>
                        <a:t>Personality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solidFill>
                            <a:schemeClr val="tx1"/>
                          </a:solidFill>
                          <a:latin typeface="Print Clearly" panose="02000000000000000000" pitchFamily="2" charset="0"/>
                        </a:rPr>
                        <a:t>Family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2487089"/>
                  </a:ext>
                </a:extLst>
              </a:tr>
              <a:tr h="1972815">
                <a:tc>
                  <a:txBody>
                    <a:bodyPr/>
                    <a:lstStyle/>
                    <a:p>
                      <a:pPr algn="ctr"/>
                      <a:r>
                        <a:rPr lang="en-GB" b="1" dirty="0">
                          <a:latin typeface="Print Clearly" panose="02000000000000000000" pitchFamily="2" charset="0"/>
                        </a:rPr>
                        <a:t>Friends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latin typeface="Print Clearly" panose="02000000000000000000" pitchFamily="2" charset="0"/>
                        </a:rPr>
                        <a:t>Clubs/groups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latin typeface="Print Clearly" panose="02000000000000000000" pitchFamily="2" charset="0"/>
                        </a:rPr>
                        <a:t>Hobbies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a:latin typeface="Print Clearly" panose="02000000000000000000" pitchFamily="2" charset="0"/>
                        </a:rPr>
                        <a:t>Appearance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8197432"/>
                  </a:ext>
                </a:extLst>
              </a:tr>
            </a:tbl>
          </a:graphicData>
        </a:graphic>
      </p:graphicFrame>
    </p:spTree>
    <p:extLst>
      <p:ext uri="{BB962C8B-B14F-4D97-AF65-F5344CB8AC3E}">
        <p14:creationId xmlns:p14="http://schemas.microsoft.com/office/powerpoint/2010/main" val="4261179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460A4C1-4BC9-4733-81C2-99DEA5FCB05C}"/>
              </a:ext>
            </a:extLst>
          </p:cNvPr>
          <p:cNvGraphicFramePr>
            <a:graphicFrameLocks noGrp="1"/>
          </p:cNvGraphicFramePr>
          <p:nvPr>
            <p:extLst>
              <p:ext uri="{D42A27DB-BD31-4B8C-83A1-F6EECF244321}">
                <p14:modId xmlns:p14="http://schemas.microsoft.com/office/powerpoint/2010/main" val="2517309950"/>
              </p:ext>
            </p:extLst>
          </p:nvPr>
        </p:nvGraphicFramePr>
        <p:xfrm>
          <a:off x="371061" y="3939944"/>
          <a:ext cx="11449878" cy="2519680"/>
        </p:xfrm>
        <a:graphic>
          <a:graphicData uri="http://schemas.openxmlformats.org/drawingml/2006/table">
            <a:tbl>
              <a:tblPr firstRow="1" bandRow="1">
                <a:tableStyleId>{5C22544A-7EE6-4342-B048-85BDC9FD1C3A}</a:tableStyleId>
              </a:tblPr>
              <a:tblGrid>
                <a:gridCol w="2383317">
                  <a:extLst>
                    <a:ext uri="{9D8B030D-6E8A-4147-A177-3AD203B41FA5}">
                      <a16:colId xmlns:a16="http://schemas.microsoft.com/office/drawing/2014/main" val="2805057782"/>
                    </a:ext>
                  </a:extLst>
                </a:gridCol>
                <a:gridCol w="9066561">
                  <a:extLst>
                    <a:ext uri="{9D8B030D-6E8A-4147-A177-3AD203B41FA5}">
                      <a16:colId xmlns:a16="http://schemas.microsoft.com/office/drawing/2014/main" val="1610982678"/>
                    </a:ext>
                  </a:extLst>
                </a:gridCol>
              </a:tblGrid>
              <a:tr h="370840">
                <a:tc>
                  <a:txBody>
                    <a:bodyPr/>
                    <a:lstStyle/>
                    <a:p>
                      <a:endParaRPr lang="en-GB" sz="2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GB" sz="2800" b="0" dirty="0">
                          <a:solidFill>
                            <a:schemeClr val="tx1"/>
                          </a:solidFill>
                          <a:latin typeface="Print Clearly" panose="02000000000000000000" pitchFamily="2" charset="0"/>
                        </a:rPr>
                        <a:t>*** is the most important because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7003836"/>
                  </a:ext>
                </a:extLst>
              </a:tr>
              <a:tr h="370840">
                <a:tc>
                  <a:txBody>
                    <a:bodyPr/>
                    <a:lstStyle/>
                    <a:p>
                      <a:endParaRPr lang="en-GB" sz="28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2800" dirty="0">
                          <a:latin typeface="Print Clearly" panose="02000000000000000000" pitchFamily="2" charset="0"/>
                        </a:rPr>
                        <a:t>*** is the least important because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4177844"/>
                  </a:ext>
                </a:extLst>
              </a:tr>
              <a:tr h="741680">
                <a:tc gridSpan="2">
                  <a:txBody>
                    <a:bodyPr/>
                    <a:lstStyle/>
                    <a:p>
                      <a:r>
                        <a:rPr lang="en-GB" sz="2800" dirty="0">
                          <a:latin typeface="Print Clearly" panose="02000000000000000000" pitchFamily="2" charset="0"/>
                        </a:rPr>
                        <a:t>My opinion is similar/different to my friend/peer because…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413334460"/>
                  </a:ext>
                </a:extLst>
              </a:tr>
              <a:tr h="741680">
                <a:tc gridSpan="2">
                  <a:txBody>
                    <a:bodyPr/>
                    <a:lstStyle/>
                    <a:p>
                      <a:r>
                        <a:rPr lang="en-GB" sz="2800" dirty="0">
                          <a:latin typeface="Print Clearly" panose="02000000000000000000" pitchFamily="2" charset="0"/>
                        </a:rPr>
                        <a:t>Challenge - People will have different opinions about this because…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4895790"/>
                  </a:ext>
                </a:extLst>
              </a:tr>
            </a:tbl>
          </a:graphicData>
        </a:graphic>
      </p:graphicFrame>
      <p:pic>
        <p:nvPicPr>
          <p:cNvPr id="5" name="Picture 4">
            <a:extLst>
              <a:ext uri="{FF2B5EF4-FFF2-40B4-BE49-F238E27FC236}">
                <a16:creationId xmlns:a16="http://schemas.microsoft.com/office/drawing/2014/main" id="{457B3147-19DF-4907-A95A-5A8759E118A0}"/>
              </a:ext>
            </a:extLst>
          </p:cNvPr>
          <p:cNvPicPr>
            <a:picLocks noChangeAspect="1"/>
          </p:cNvPicPr>
          <p:nvPr/>
        </p:nvPicPr>
        <p:blipFill>
          <a:blip r:embed="rId3"/>
          <a:stretch>
            <a:fillRect/>
          </a:stretch>
        </p:blipFill>
        <p:spPr>
          <a:xfrm>
            <a:off x="3047736" y="237244"/>
            <a:ext cx="6096528" cy="3429297"/>
          </a:xfrm>
          <a:prstGeom prst="rect">
            <a:avLst/>
          </a:prstGeom>
        </p:spPr>
      </p:pic>
    </p:spTree>
    <p:extLst>
      <p:ext uri="{BB962C8B-B14F-4D97-AF65-F5344CB8AC3E}">
        <p14:creationId xmlns:p14="http://schemas.microsoft.com/office/powerpoint/2010/main" val="351992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2C4FF-1640-482B-B391-2FBDBBE0EFBE}"/>
              </a:ext>
            </a:extLst>
          </p:cNvPr>
          <p:cNvSpPr txBox="1"/>
          <p:nvPr/>
        </p:nvSpPr>
        <p:spPr>
          <a:xfrm>
            <a:off x="4220308" y="379828"/>
            <a:ext cx="7512147" cy="618630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6600" dirty="0">
                <a:latin typeface="Print Bold" panose="02000000000000000000" pitchFamily="2" charset="0"/>
              </a:rPr>
              <a:t>My identity</a:t>
            </a:r>
          </a:p>
          <a:p>
            <a:pPr algn="ctr"/>
            <a:endParaRPr lang="en-GB" sz="6600" dirty="0">
              <a:latin typeface="Print Bold" panose="02000000000000000000" pitchFamily="2" charset="0"/>
            </a:endParaRPr>
          </a:p>
          <a:p>
            <a:pPr algn="ctr"/>
            <a:endParaRPr lang="en-GB" sz="6600" dirty="0">
              <a:latin typeface="Print Bold" panose="02000000000000000000" pitchFamily="2" charset="0"/>
            </a:endParaRPr>
          </a:p>
          <a:p>
            <a:pPr algn="ctr"/>
            <a:endParaRPr lang="en-GB" sz="6600" dirty="0">
              <a:latin typeface="Print Bold" panose="02000000000000000000" pitchFamily="2" charset="0"/>
            </a:endParaRPr>
          </a:p>
          <a:p>
            <a:pPr algn="ctr"/>
            <a:endParaRPr lang="en-GB" sz="6600" dirty="0">
              <a:latin typeface="Print Bold" panose="02000000000000000000" pitchFamily="2" charset="0"/>
            </a:endParaRPr>
          </a:p>
          <a:p>
            <a:pPr algn="ctr"/>
            <a:r>
              <a:rPr lang="en-GB" sz="6600" dirty="0">
                <a:latin typeface="Print Bold" panose="02000000000000000000" pitchFamily="2" charset="0"/>
              </a:rPr>
              <a:t> </a:t>
            </a:r>
          </a:p>
        </p:txBody>
      </p:sp>
      <p:pic>
        <p:nvPicPr>
          <p:cNvPr id="4" name="Picture 3">
            <a:extLst>
              <a:ext uri="{FF2B5EF4-FFF2-40B4-BE49-F238E27FC236}">
                <a16:creationId xmlns:a16="http://schemas.microsoft.com/office/drawing/2014/main" id="{4DD1000B-E423-49A0-8627-DE1ED32AE193}"/>
              </a:ext>
            </a:extLst>
          </p:cNvPr>
          <p:cNvPicPr>
            <a:picLocks noChangeAspect="1"/>
          </p:cNvPicPr>
          <p:nvPr/>
        </p:nvPicPr>
        <p:blipFill rotWithShape="1">
          <a:blip r:embed="rId3"/>
          <a:srcRect l="27434" t="14237" r="41280"/>
          <a:stretch/>
        </p:blipFill>
        <p:spPr>
          <a:xfrm>
            <a:off x="731520" y="717452"/>
            <a:ext cx="3103980" cy="5683347"/>
          </a:xfrm>
          <a:prstGeom prst="rect">
            <a:avLst/>
          </a:prstGeom>
        </p:spPr>
      </p:pic>
    </p:spTree>
    <p:extLst>
      <p:ext uri="{BB962C8B-B14F-4D97-AF65-F5344CB8AC3E}">
        <p14:creationId xmlns:p14="http://schemas.microsoft.com/office/powerpoint/2010/main" val="2019765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416</Words>
  <Application>Microsoft Office PowerPoint</Application>
  <PresentationFormat>Widescreen</PresentationFormat>
  <Paragraphs>42</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Century Gothic</vt:lpstr>
      <vt:lpstr>Print Bold</vt:lpstr>
      <vt:lpstr>Print Clearly</vt:lpstr>
      <vt:lpstr>Office Theme</vt:lpstr>
      <vt:lpstr>What is identity?</vt:lpstr>
      <vt:lpstr>PowerPoint Presentation</vt:lpstr>
      <vt:lpstr>PowerPoint Presentation</vt:lpstr>
      <vt:lpstr>Work in groups to create a brainstorm, highlighting all of the different factors that shape peoples identity e.g. religion.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identity?</dc:title>
  <dc:creator>Kelly Allchin</dc:creator>
  <cp:lastModifiedBy>Kelly Allchin</cp:lastModifiedBy>
  <cp:revision>11</cp:revision>
  <dcterms:created xsi:type="dcterms:W3CDTF">2018-08-13T14:13:59Z</dcterms:created>
  <dcterms:modified xsi:type="dcterms:W3CDTF">2018-11-04T08:52:57Z</dcterms:modified>
</cp:coreProperties>
</file>